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9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tags/tag16.xml" ContentType="application/vnd.openxmlformats-officedocument.presentationml.tags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embedTrueTypeFonts="1" autoCompressPictures="0">
  <p:sldMasterIdLst>
    <p:sldMasterId id="2147483712" r:id="rId4"/>
    <p:sldMasterId id="2147483718" r:id="rId5"/>
  </p:sldMasterIdLst>
  <p:notesMasterIdLst>
    <p:notesMasterId r:id="rId16"/>
  </p:notesMasterIdLst>
  <p:handoutMasterIdLst>
    <p:handoutMasterId r:id="rId17"/>
  </p:handoutMasterIdLst>
  <p:sldIdLst>
    <p:sldId id="305" r:id="rId6"/>
    <p:sldId id="315" r:id="rId7"/>
    <p:sldId id="311" r:id="rId8"/>
    <p:sldId id="312" r:id="rId9"/>
    <p:sldId id="313" r:id="rId10"/>
    <p:sldId id="309" r:id="rId11"/>
    <p:sldId id="307" r:id="rId12"/>
    <p:sldId id="308" r:id="rId13"/>
    <p:sldId id="314" r:id="rId14"/>
    <p:sldId id="316" r:id="rId15"/>
  </p:sldIdLst>
  <p:sldSz cx="9144000" cy="6858000" type="screen4x3"/>
  <p:notesSz cx="6797675" cy="9928225"/>
  <p:embeddedFontLst>
    <p:embeddedFont>
      <p:font typeface="Century Schoolbook" panose="02040604050505020304" pitchFamily="18" charset="0"/>
      <p:regular r:id="rId18"/>
      <p:bold r:id="rId19"/>
      <p:italic r:id="rId20"/>
      <p:boldItalic r:id="rId21"/>
    </p:embeddedFont>
  </p:embeddedFontLst>
  <p:custDataLst>
    <p:tags r:id="rId22"/>
  </p:custDataLst>
  <p:defaultTextStyle>
    <a:defPPr>
      <a:defRPr lang="de-DE"/>
    </a:defPPr>
    <a:lvl1pPr algn="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1pPr>
    <a:lvl2pPr marL="457200" algn="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2pPr>
    <a:lvl3pPr marL="914400" algn="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3pPr>
    <a:lvl4pPr marL="1371600" algn="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4pPr>
    <a:lvl5pPr marL="1828800" algn="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415657A-8400-4ECF-949F-87F24EB03A5A}">
          <p14:sldIdLst>
            <p14:sldId id="305"/>
            <p14:sldId id="315"/>
            <p14:sldId id="311"/>
            <p14:sldId id="312"/>
            <p14:sldId id="313"/>
            <p14:sldId id="309"/>
            <p14:sldId id="307"/>
            <p14:sldId id="308"/>
            <p14:sldId id="314"/>
            <p14:sldId id="31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1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544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5" orient="horz" pos="3889" userDrawn="1">
          <p15:clr>
            <a:srgbClr val="A4A3A4"/>
          </p15:clr>
        </p15:guide>
        <p15:guide id="6" pos="385" userDrawn="1">
          <p15:clr>
            <a:srgbClr val="A4A3A4"/>
          </p15:clr>
        </p15:guide>
        <p15:guide id="7" pos="3078" userDrawn="1">
          <p15:clr>
            <a:srgbClr val="A4A3A4"/>
          </p15:clr>
        </p15:guide>
        <p15:guide id="8" pos="55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9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kus" initials="MG" lastIdx="125" clrIdx="0"/>
  <p:cmAuthor id="1" name="myschik" initials="m" lastIdx="3" clrIdx="1"/>
  <p:cmAuthor id="2" name="CDoer" initials="CD" lastIdx="8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C8E"/>
    <a:srgbClr val="FFC000"/>
    <a:srgbClr val="D1B22D"/>
    <a:srgbClr val="FF0000"/>
    <a:srgbClr val="00B050"/>
    <a:srgbClr val="00FF00"/>
    <a:srgbClr val="FFFF66"/>
    <a:srgbClr val="FF5757"/>
    <a:srgbClr val="F6ACAC"/>
    <a:srgbClr val="10D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227647-4D8A-4454-AECD-6D6F0CAC7477}" v="2" dt="2024-05-23T11:45:26.237"/>
    <p1510:client id="{7D7161E4-D4F4-4E02-81CF-8F3D7D631CF7}" v="12" dt="2024-05-23T14:19:35.8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gitternetz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Keine Formatvorlage, kein Gitternetz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5758FB7-9AC5-4552-8A53-C91805E547FA}" styleName="Designformatvorlage 1 - Akz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70" autoAdjust="0"/>
    <p:restoredTop sz="83920" autoAdjust="0"/>
  </p:normalViewPr>
  <p:slideViewPr>
    <p:cSldViewPr snapToObjects="1">
      <p:cViewPr varScale="1">
        <p:scale>
          <a:sx n="82" d="100"/>
          <a:sy n="82" d="100"/>
        </p:scale>
        <p:origin x="1637" y="72"/>
      </p:cViewPr>
      <p:guideLst>
        <p:guide orient="horz" pos="431"/>
        <p:guide orient="horz" pos="2160"/>
        <p:guide orient="horz" pos="544"/>
        <p:guide orient="horz" pos="3974"/>
        <p:guide orient="horz" pos="3889"/>
        <p:guide pos="385"/>
        <p:guide pos="3078"/>
        <p:guide pos="5517"/>
      </p:guideLst>
    </p:cSldViewPr>
  </p:slideViewPr>
  <p:outlineViewPr>
    <p:cViewPr>
      <p:scale>
        <a:sx n="33" d="100"/>
        <a:sy n="33" d="100"/>
      </p:scale>
      <p:origin x="0" y="-6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2328"/>
    </p:cViewPr>
  </p:sorterViewPr>
  <p:notesViewPr>
    <p:cSldViewPr snapToObjects="1">
      <p:cViewPr varScale="1">
        <p:scale>
          <a:sx n="84" d="100"/>
          <a:sy n="84" d="100"/>
        </p:scale>
        <p:origin x="3924" y="78"/>
      </p:cViewPr>
      <p:guideLst>
        <p:guide orient="horz" pos="3129"/>
        <p:guide pos="214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03533" y="184435"/>
            <a:ext cx="3348485" cy="496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43" tIns="46072" rIns="92143" bIns="46072" numCol="1" anchor="t" anchorCtr="0" compatLnSpc="1">
            <a:prstTxWarp prst="textNoShape">
              <a:avLst/>
            </a:prstTxWarp>
          </a:bodyPr>
          <a:lstStyle>
            <a:lvl1pPr algn="l">
              <a:defRPr sz="1200" smtClean="0">
                <a:latin typeface="Arial" pitchFamily="1" charset="0"/>
              </a:defRPr>
            </a:lvl1pPr>
          </a:lstStyle>
          <a:p>
            <a:pPr>
              <a:defRPr/>
            </a:pPr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54142" y="184435"/>
            <a:ext cx="2114832" cy="496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43" tIns="46072" rIns="92143" bIns="46072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pitchFamily="1" charset="0"/>
              </a:defRPr>
            </a:lvl1pPr>
          </a:lstStyle>
          <a:p>
            <a:pPr>
              <a:defRPr/>
            </a:pPr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431818"/>
            <a:ext cx="2945660" cy="496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43" tIns="46072" rIns="92143" bIns="46072" numCol="1" anchor="b" anchorCtr="0" compatLnSpc="1">
            <a:prstTxWarp prst="textNoShape">
              <a:avLst/>
            </a:prstTxWarp>
          </a:bodyPr>
          <a:lstStyle>
            <a:lvl1pPr algn="l">
              <a:defRPr sz="1200" smtClean="0">
                <a:latin typeface="Arial" pitchFamily="1" charset="0"/>
              </a:defRPr>
            </a:lvl1pPr>
          </a:lstStyle>
          <a:p>
            <a:pPr>
              <a:defRPr/>
            </a:pPr>
            <a:endParaRPr lang="de-DE" dirty="0">
              <a:latin typeface="Arial" panose="020B0604020202020204" pitchFamily="34" charset="0"/>
            </a:endParaRPr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2018" y="9431818"/>
            <a:ext cx="2945660" cy="496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43" tIns="46072" rIns="92143" bIns="46072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pitchFamily="1" charset="0"/>
              </a:defRPr>
            </a:lvl1pPr>
          </a:lstStyle>
          <a:p>
            <a:pPr>
              <a:defRPr/>
            </a:pPr>
            <a:fld id="{F4B0A661-29B5-41A3-A122-D9B0CB4F29CD}" type="slidenum">
              <a:rPr lang="de-DE">
                <a:latin typeface="Arial" panose="020B0604020202020204" pitchFamily="34" charset="0"/>
              </a:rPr>
              <a:pPr>
                <a:defRPr/>
              </a:pPr>
              <a:t>‹#›</a:t>
            </a:fld>
            <a:endParaRPr lang="de-DE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5564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4"/>
            <a:ext cx="2945660" cy="496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43" tIns="46072" rIns="92143" bIns="46072" numCol="1" anchor="t" anchorCtr="0" compatLnSpc="1">
            <a:prstTxWarp prst="textNoShape">
              <a:avLst/>
            </a:prstTxWarp>
          </a:bodyPr>
          <a:lstStyle>
            <a:lvl1pPr algn="l" rtl="0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2018" y="4"/>
            <a:ext cx="2945660" cy="496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43" tIns="46072" rIns="92143" bIns="46072" numCol="1" anchor="t" anchorCtr="0" compatLnSpc="1">
            <a:prstTxWarp prst="textNoShape">
              <a:avLst/>
            </a:prstTxWarp>
          </a:bodyPr>
          <a:lstStyle>
            <a:lvl1pPr rtl="0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746125"/>
            <a:ext cx="4959350" cy="37195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358" y="4715913"/>
            <a:ext cx="4984962" cy="446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43" tIns="46072" rIns="92143" bIns="4607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Mastertextformat bearbeiten</a:t>
            </a:r>
          </a:p>
          <a:p>
            <a:pPr lvl="1"/>
            <a:r>
              <a:rPr lang="en-GB" noProof="0"/>
              <a:t>Zweite Ebene</a:t>
            </a:r>
          </a:p>
          <a:p>
            <a:pPr lvl="2"/>
            <a:r>
              <a:rPr lang="en-GB" noProof="0"/>
              <a:t>Dritte Ebene</a:t>
            </a:r>
          </a:p>
          <a:p>
            <a:pPr lvl="3"/>
            <a:r>
              <a:rPr lang="en-GB" noProof="0"/>
              <a:t>Vierte Ebene</a:t>
            </a:r>
          </a:p>
          <a:p>
            <a:pPr lvl="4"/>
            <a:r>
              <a:rPr lang="en-GB" noProof="0"/>
              <a:t>Fünfte Ebene</a:t>
            </a:r>
            <a:endParaRPr lang="en-GB" noProof="0" dirty="0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431818"/>
            <a:ext cx="2945660" cy="496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43" tIns="46072" rIns="92143" bIns="46072" numCol="1" anchor="b" anchorCtr="0" compatLnSpc="1">
            <a:prstTxWarp prst="textNoShape">
              <a:avLst/>
            </a:prstTxWarp>
          </a:bodyPr>
          <a:lstStyle>
            <a:lvl1pPr algn="l" rtl="0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2018" y="9431818"/>
            <a:ext cx="2945660" cy="4964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43" tIns="46072" rIns="92143" bIns="46072" numCol="1" anchor="b" anchorCtr="0" compatLnSpc="1">
            <a:prstTxWarp prst="textNoShape">
              <a:avLst/>
            </a:prstTxWarp>
          </a:bodyPr>
          <a:lstStyle>
            <a:lvl1pPr rtl="0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99CFD3D7-7613-4F88-8FD7-F1473D0ACEC2}" type="slidenum">
              <a:rPr lang="en-GB" smtClean="0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744655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59350" cy="37195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CFD3D7-7613-4F88-8FD7-F1473D0ACEC2}" type="slidenum">
              <a:rPr lang="en-GB" smtClean="0"/>
              <a:pPr>
                <a:defRPr/>
              </a:pPr>
              <a:t>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53696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56650-CBF8-953F-D4B4-778A98523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90FB031-C57F-C33D-C470-5CF4925987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59350" cy="3719513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B6ADED3-E864-EA99-5252-97B979593F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C8D386D-896C-6B75-47F4-9F724E9613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CFD3D7-7613-4F88-8FD7-F1473D0ACEC2}" type="slidenum">
              <a:rPr lang="en-GB" smtClean="0"/>
              <a:pPr>
                <a:defRPr/>
              </a:pPr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4280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2B512-E04B-1A85-8FB8-F9AEE33BC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D61373F-DD25-5B7C-3A9E-D54A8CDEEA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59350" cy="3719513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D86C2CA-5B60-B84A-2D6E-E890631F64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9273081-C914-74A4-F832-B33737E57A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CFD3D7-7613-4F88-8FD7-F1473D0ACEC2}" type="slidenum">
              <a:rPr lang="en-GB" smtClean="0"/>
              <a:pPr>
                <a:defRPr/>
              </a:pPr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1704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48B5E-2F85-F62F-9577-329164B52C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503E6E8-8AB0-8DDB-76F7-86A6C110FD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59350" cy="3719513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01655F5-A07F-CB4E-57A5-21BD03CEE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2B850D9-A4DB-D886-C35B-9EA7BD93F5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CFD3D7-7613-4F88-8FD7-F1473D0ACEC2}" type="slidenum">
              <a:rPr lang="en-GB" smtClean="0"/>
              <a:pPr>
                <a:defRPr/>
              </a:pPr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4555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663D1-C47D-DFCA-BB39-495CAD5D68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A94C2F1-6704-0226-35AF-01F5614D78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59350" cy="3719513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C6AD45E-72C5-E946-B4BD-729144156F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294652-EA7F-7A04-42B0-4890AF326B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CFD3D7-7613-4F88-8FD7-F1473D0ACEC2}" type="slidenum">
              <a:rPr lang="en-GB" smtClean="0"/>
              <a:pPr>
                <a:defRPr/>
              </a:pPr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7780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F70116-EE56-22CD-CEB7-E4AEB1ED6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E0008F3-5CD0-DCA2-39DD-B4FCB326BC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59350" cy="3719513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19DF05F-71D7-CFC0-0BCC-847DF2330C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2EE2B87-C144-35F3-9D94-A9759EF505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CFD3D7-7613-4F88-8FD7-F1473D0ACEC2}" type="slidenum">
              <a:rPr lang="en-GB" smtClean="0"/>
              <a:pPr>
                <a:defRPr/>
              </a:pPr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7992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2438A-B9C5-5DA1-682A-F3287EFAC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5052646-52BE-3B6E-DC3C-CEB97E7B3C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9163" y="746125"/>
            <a:ext cx="4959350" cy="3719513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D2D94A3-DAD4-4284-1FDF-0320D8179A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1353887-C840-D7F9-534E-62902A292B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CFD3D7-7613-4F88-8FD7-F1473D0ACEC2}" type="slidenum">
              <a:rPr lang="en-GB" smtClean="0"/>
              <a:pPr>
                <a:defRPr/>
              </a:pPr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6864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F32D36CE-355B-416D-8702-02534FA7FAC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02022144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F32D36CE-355B-416D-8702-02534FA7FA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Inhaltsplatzhalter 35">
            <a:extLst>
              <a:ext uri="{FF2B5EF4-FFF2-40B4-BE49-F238E27FC236}">
                <a16:creationId xmlns:a16="http://schemas.microsoft.com/office/drawing/2014/main" id="{07626026-012A-47F8-9143-E95351FB750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79389" y="836615"/>
            <a:ext cx="8785225" cy="5329237"/>
          </a:xfrm>
          <a:prstGeom prst="rect">
            <a:avLst/>
          </a:prstGeom>
        </p:spPr>
        <p:txBody>
          <a:bodyPr/>
          <a:lstStyle>
            <a:lvl1pPr marL="189000" indent="-189000" rtl="0">
              <a:buClr>
                <a:schemeClr val="accent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213" indent="-214313" rtl="0">
              <a:buClr>
                <a:schemeClr val="accent1">
                  <a:lumMod val="75000"/>
                </a:schemeClr>
              </a:buClr>
              <a:buFont typeface="Courier New" panose="02070309020205020404" pitchFamily="49" charset="0"/>
              <a:buChar char="o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1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indent="-171450" rtl="0">
              <a:buFont typeface="Arial" panose="020B0604020202020204" pitchFamily="34" charset="0"/>
              <a:buChar char="•"/>
              <a:defRPr lang="en-US" sz="1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6" name="Titelplatzhalter 1">
            <a:extLst>
              <a:ext uri="{FF2B5EF4-FFF2-40B4-BE49-F238E27FC236}">
                <a16:creationId xmlns:a16="http://schemas.microsoft.com/office/drawing/2014/main" id="{32BCB45A-5902-4AFF-A549-3EACD0CC4C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388" y="0"/>
            <a:ext cx="7686978" cy="692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rtl="0">
              <a:defRPr/>
            </a:lvl1pPr>
          </a:lstStyle>
          <a:p>
            <a:r>
              <a:rPr lang="en-GB" noProof="0" dirty="0"/>
              <a:t>Click here to add title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511F7D-5548-7B34-CF05-4A0CBAF2DC0A}"/>
              </a:ext>
            </a:extLst>
          </p:cNvPr>
          <p:cNvSpPr txBox="1"/>
          <p:nvPr userDrawn="1"/>
        </p:nvSpPr>
        <p:spPr>
          <a:xfrm>
            <a:off x="8599251" y="340468"/>
            <a:ext cx="0" cy="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6ACC7E-11F8-C7DA-C8D1-EB8A354D503B}"/>
              </a:ext>
            </a:extLst>
          </p:cNvPr>
          <p:cNvSpPr txBox="1"/>
          <p:nvPr userDrawn="1"/>
        </p:nvSpPr>
        <p:spPr>
          <a:xfrm>
            <a:off x="8064230" y="359923"/>
            <a:ext cx="0" cy="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9001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34CA867-A4F4-4601-BC05-61C1C14EC74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15540634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34CA867-A4F4-4601-BC05-61C1C14EC7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265597A-D556-4C8D-9B31-7B5E48BA4CB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79389" y="836614"/>
            <a:ext cx="2952452" cy="5329236"/>
          </a:xfrm>
          <a:prstGeom prst="rect">
            <a:avLst/>
          </a:prstGeom>
        </p:spPr>
        <p:txBody>
          <a:bodyPr/>
          <a:lstStyle>
            <a:lvl1pPr marL="0" indent="0" rtl="0">
              <a:buNone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/>
              <a:t>Edit Master text styles</a:t>
            </a:r>
            <a:endParaRPr lang="en-GB" noProof="0" dirty="0"/>
          </a:p>
        </p:txBody>
      </p:sp>
      <p:sp>
        <p:nvSpPr>
          <p:cNvPr id="7" name="Inhaltsplatzhalter 35">
            <a:extLst>
              <a:ext uri="{FF2B5EF4-FFF2-40B4-BE49-F238E27FC236}">
                <a16:creationId xmlns:a16="http://schemas.microsoft.com/office/drawing/2014/main" id="{07626026-012A-47F8-9143-E95351FB750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63889" y="836615"/>
            <a:ext cx="5400725" cy="5329237"/>
          </a:xfrm>
          <a:prstGeom prst="rect">
            <a:avLst/>
          </a:prstGeom>
        </p:spPr>
        <p:txBody>
          <a:bodyPr/>
          <a:lstStyle>
            <a:lvl1pPr marL="189000" indent="-189000" rtl="0">
              <a:buClr>
                <a:schemeClr val="accent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213" indent="-214313" rtl="0">
              <a:buClr>
                <a:schemeClr val="accent1">
                  <a:lumMod val="75000"/>
                </a:schemeClr>
              </a:buClr>
              <a:buFont typeface="Courier New" panose="02070309020205020404" pitchFamily="49" charset="0"/>
              <a:buChar char="o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1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indent="-171450" rtl="0">
              <a:buFont typeface="Arial" panose="020B0604020202020204" pitchFamily="34" charset="0"/>
              <a:buChar char="•"/>
              <a:defRPr lang="en-US" sz="1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8" name="Titelplatzhalter 1">
            <a:extLst>
              <a:ext uri="{FF2B5EF4-FFF2-40B4-BE49-F238E27FC236}">
                <a16:creationId xmlns:a16="http://schemas.microsoft.com/office/drawing/2014/main" id="{926D9F67-0866-44EA-8CBF-9EC72FD46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388" y="0"/>
            <a:ext cx="7686978" cy="692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rtl="0">
              <a:defRPr/>
            </a:lvl1pPr>
          </a:lstStyle>
          <a:p>
            <a:r>
              <a:rPr lang="en-GB" noProof="0"/>
              <a:t>Click here to add title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92264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34CA867-A4F4-4601-BC05-61C1C14EC74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30235288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34CA867-A4F4-4601-BC05-61C1C14EC7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Inhaltsplatzhalter 35">
            <a:extLst>
              <a:ext uri="{FF2B5EF4-FFF2-40B4-BE49-F238E27FC236}">
                <a16:creationId xmlns:a16="http://schemas.microsoft.com/office/drawing/2014/main" id="{07626026-012A-47F8-9143-E95351FB750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79389" y="844555"/>
            <a:ext cx="4320000" cy="5329237"/>
          </a:xfrm>
          <a:prstGeom prst="rect">
            <a:avLst/>
          </a:prstGeom>
        </p:spPr>
        <p:txBody>
          <a:bodyPr/>
          <a:lstStyle>
            <a:lvl1pPr marL="189000" indent="-189000" rtl="0">
              <a:buClr>
                <a:schemeClr val="accent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213" indent="-214313" rtl="0">
              <a:buClr>
                <a:schemeClr val="accent1">
                  <a:lumMod val="75000"/>
                </a:schemeClr>
              </a:buClr>
              <a:buFont typeface="Courier New" panose="02070309020205020404" pitchFamily="49" charset="0"/>
              <a:buChar char="o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1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indent="-171450" rtl="0">
              <a:buFont typeface="Arial" panose="020B0604020202020204" pitchFamily="34" charset="0"/>
              <a:buChar char="•"/>
              <a:defRPr lang="en-US" sz="1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8" name="Titelplatzhalter 1">
            <a:extLst>
              <a:ext uri="{FF2B5EF4-FFF2-40B4-BE49-F238E27FC236}">
                <a16:creationId xmlns:a16="http://schemas.microsoft.com/office/drawing/2014/main" id="{926D9F67-0866-44EA-8CBF-9EC72FD46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388" y="0"/>
            <a:ext cx="7686978" cy="692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rtl="0">
              <a:defRPr/>
            </a:lvl1pPr>
          </a:lstStyle>
          <a:p>
            <a:r>
              <a:rPr lang="en-GB" noProof="0"/>
              <a:t>Click here to add title</a:t>
            </a:r>
            <a:endParaRPr lang="en-GB" noProof="0" dirty="0"/>
          </a:p>
        </p:txBody>
      </p:sp>
      <p:sp>
        <p:nvSpPr>
          <p:cNvPr id="9" name="Inhaltsplatzhalter 35">
            <a:extLst>
              <a:ext uri="{FF2B5EF4-FFF2-40B4-BE49-F238E27FC236}">
                <a16:creationId xmlns:a16="http://schemas.microsoft.com/office/drawing/2014/main" id="{DCA0DE97-2C89-4C66-B48B-8421454693C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644613" y="844555"/>
            <a:ext cx="4319999" cy="5329237"/>
          </a:xfrm>
          <a:prstGeom prst="rect">
            <a:avLst/>
          </a:prstGeom>
        </p:spPr>
        <p:txBody>
          <a:bodyPr/>
          <a:lstStyle>
            <a:lvl1pPr marL="189000" indent="-189000" rtl="0">
              <a:buClr>
                <a:schemeClr val="accent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213" indent="-214313" rtl="0">
              <a:buClr>
                <a:schemeClr val="accent1">
                  <a:lumMod val="75000"/>
                </a:schemeClr>
              </a:buClr>
              <a:buFont typeface="Courier New" panose="02070309020205020404" pitchFamily="49" charset="0"/>
              <a:buChar char="o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1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indent="-171450" rtl="0">
              <a:buFont typeface="Arial" panose="020B0604020202020204" pitchFamily="34" charset="0"/>
              <a:buChar char="•"/>
              <a:defRPr lang="en-US" sz="1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808122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34CA867-A4F4-4601-BC05-61C1C14EC74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62385312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34CA867-A4F4-4601-BC05-61C1C14EC7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Inhaltsplatzhalter 35">
            <a:extLst>
              <a:ext uri="{FF2B5EF4-FFF2-40B4-BE49-F238E27FC236}">
                <a16:creationId xmlns:a16="http://schemas.microsoft.com/office/drawing/2014/main" id="{07626026-012A-47F8-9143-E95351FB750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79389" y="844555"/>
            <a:ext cx="2835000" cy="5329237"/>
          </a:xfrm>
          <a:prstGeom prst="rect">
            <a:avLst/>
          </a:prstGeom>
        </p:spPr>
        <p:txBody>
          <a:bodyPr/>
          <a:lstStyle>
            <a:lvl1pPr marL="189000" indent="-189000" rtl="0">
              <a:buClr>
                <a:schemeClr val="accent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213" indent="-214313" rtl="0">
              <a:buClr>
                <a:schemeClr val="accent1">
                  <a:lumMod val="75000"/>
                </a:schemeClr>
              </a:buClr>
              <a:buFont typeface="Courier New" panose="02070309020205020404" pitchFamily="49" charset="0"/>
              <a:buChar char="o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1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indent="-171450" rtl="0">
              <a:buFont typeface="Arial" panose="020B0604020202020204" pitchFamily="34" charset="0"/>
              <a:buChar char="•"/>
              <a:defRPr lang="en-US" sz="1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8" name="Titelplatzhalter 1">
            <a:extLst>
              <a:ext uri="{FF2B5EF4-FFF2-40B4-BE49-F238E27FC236}">
                <a16:creationId xmlns:a16="http://schemas.microsoft.com/office/drawing/2014/main" id="{926D9F67-0866-44EA-8CBF-9EC72FD46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388" y="0"/>
            <a:ext cx="7686978" cy="692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rtl="0">
              <a:defRPr/>
            </a:lvl1pPr>
          </a:lstStyle>
          <a:p>
            <a:r>
              <a:rPr lang="en-GB" noProof="0"/>
              <a:t>Click here to add title</a:t>
            </a:r>
            <a:endParaRPr lang="en-GB" noProof="0" dirty="0"/>
          </a:p>
        </p:txBody>
      </p:sp>
      <p:sp>
        <p:nvSpPr>
          <p:cNvPr id="9" name="Inhaltsplatzhalter 35">
            <a:extLst>
              <a:ext uri="{FF2B5EF4-FFF2-40B4-BE49-F238E27FC236}">
                <a16:creationId xmlns:a16="http://schemas.microsoft.com/office/drawing/2014/main" id="{DCA0DE97-2C89-4C66-B48B-8421454693C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154500" y="844555"/>
            <a:ext cx="2835000" cy="5329237"/>
          </a:xfrm>
          <a:prstGeom prst="rect">
            <a:avLst/>
          </a:prstGeom>
        </p:spPr>
        <p:txBody>
          <a:bodyPr/>
          <a:lstStyle>
            <a:lvl1pPr marL="189000" indent="-189000" rtl="0">
              <a:buClr>
                <a:schemeClr val="accent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213" indent="-214313" rtl="0">
              <a:buClr>
                <a:schemeClr val="accent1">
                  <a:lumMod val="75000"/>
                </a:schemeClr>
              </a:buClr>
              <a:buFont typeface="Courier New" panose="02070309020205020404" pitchFamily="49" charset="0"/>
              <a:buChar char="o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1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indent="-171450" rtl="0">
              <a:buFont typeface="Arial" panose="020B0604020202020204" pitchFamily="34" charset="0"/>
              <a:buChar char="•"/>
              <a:defRPr lang="en-US" sz="1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  <p:sp>
        <p:nvSpPr>
          <p:cNvPr id="6" name="Inhaltsplatzhalter 35">
            <a:extLst>
              <a:ext uri="{FF2B5EF4-FFF2-40B4-BE49-F238E27FC236}">
                <a16:creationId xmlns:a16="http://schemas.microsoft.com/office/drawing/2014/main" id="{138FAD6B-3542-446A-9EF7-EDC744CC03E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9613" y="844555"/>
            <a:ext cx="2835000" cy="5329237"/>
          </a:xfrm>
          <a:prstGeom prst="rect">
            <a:avLst/>
          </a:prstGeom>
        </p:spPr>
        <p:txBody>
          <a:bodyPr/>
          <a:lstStyle>
            <a:lvl1pPr marL="189000" indent="-189000" rtl="0">
              <a:buClr>
                <a:schemeClr val="accent1">
                  <a:lumMod val="75000"/>
                </a:schemeClr>
              </a:buClr>
              <a:buSzPct val="120000"/>
              <a:buFont typeface="Wingdings" panose="05000000000000000000" pitchFamily="2" charset="2"/>
              <a:buChar char="§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213" indent="-214313" rtl="0">
              <a:buClr>
                <a:schemeClr val="accent1">
                  <a:lumMod val="75000"/>
                </a:schemeClr>
              </a:buClr>
              <a:buFont typeface="Courier New" panose="02070309020205020404" pitchFamily="49" charset="0"/>
              <a:buChar char="o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150" indent="-171450" rtl="0">
              <a:buFont typeface="Arial" panose="020B0604020202020204" pitchFamily="34" charset="0"/>
              <a:buChar char="•"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indent="-171450" rtl="0">
              <a:buFont typeface="Arial" panose="020B0604020202020204" pitchFamily="34" charset="0"/>
              <a:buChar char="•"/>
              <a:defRPr lang="en-US" sz="1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06843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C743D906-3CA9-4179-9900-FBD9FF377A5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18037417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C743D906-3CA9-4179-9900-FBD9FF377A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2E1D3EC-0E80-47EC-9AAA-1AA162686AFE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3222000" y="836615"/>
            <a:ext cx="2700000" cy="5329237"/>
          </a:xfrm>
          <a:prstGeom prst="rect">
            <a:avLst/>
          </a:prstGeom>
        </p:spPr>
        <p:txBody>
          <a:bodyPr/>
          <a:lstStyle>
            <a:lvl1pPr marL="0" indent="0" rtl="0">
              <a:buNone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/>
              <a:t>Edit Master text styles</a:t>
            </a:r>
            <a:endParaRPr lang="en-GB" noProof="0" dirty="0"/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49D59012-3D61-4CCA-92F0-ED9C32734FE0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6254659" y="836615"/>
            <a:ext cx="2700000" cy="5329237"/>
          </a:xfrm>
          <a:prstGeom prst="rect">
            <a:avLst/>
          </a:prstGeom>
        </p:spPr>
        <p:txBody>
          <a:bodyPr/>
          <a:lstStyle>
            <a:lvl1pPr marL="0" indent="0" rtl="0">
              <a:buNone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/>
              <a:t>Edit Master text styles</a:t>
            </a:r>
            <a:endParaRPr lang="en-GB" noProof="0" dirty="0"/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BF37A704-1FBD-49F6-A53B-61D5A7FCC99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189341" y="836614"/>
            <a:ext cx="2700000" cy="5329237"/>
          </a:xfrm>
          <a:prstGeom prst="rect">
            <a:avLst/>
          </a:prstGeom>
        </p:spPr>
        <p:txBody>
          <a:bodyPr/>
          <a:lstStyle>
            <a:lvl1pPr marL="0" indent="0" rtl="0">
              <a:buNone/>
              <a:defRPr lang="de-DE" sz="1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noProof="0"/>
              <a:t>Edit Master text styles</a:t>
            </a:r>
            <a:endParaRPr lang="en-GB" noProof="0" dirty="0"/>
          </a:p>
        </p:txBody>
      </p:sp>
      <p:sp>
        <p:nvSpPr>
          <p:cNvPr id="11" name="Titelplatzhalter 1">
            <a:extLst>
              <a:ext uri="{FF2B5EF4-FFF2-40B4-BE49-F238E27FC236}">
                <a16:creationId xmlns:a16="http://schemas.microsoft.com/office/drawing/2014/main" id="{EAA177E8-2ED8-47C9-9BEC-6F5FF7FC96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388" y="0"/>
            <a:ext cx="7686978" cy="692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rtl="0">
              <a:defRPr/>
            </a:lvl1pPr>
          </a:lstStyle>
          <a:p>
            <a:r>
              <a:rPr lang="en-GB" noProof="0"/>
              <a:t>Click here to add title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24390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>
            <a:extLst>
              <a:ext uri="{FF2B5EF4-FFF2-40B4-BE49-F238E27FC236}">
                <a16:creationId xmlns:a16="http://schemas.microsoft.com/office/drawing/2014/main" id="{05ADD740-2B4B-43D7-B7CB-0395121D91B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56060381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344" imgH="345" progId="TCLayout.ActiveDocument.1">
                  <p:embed/>
                </p:oleObj>
              </mc:Choice>
              <mc:Fallback>
                <p:oleObj name="think-cell Folie" r:id="rId3" imgW="344" imgH="345" progId="TCLayout.ActiveDocument.1">
                  <p:embed/>
                  <p:pic>
                    <p:nvPicPr>
                      <p:cNvPr id="3" name="Objekt 2" hidden="1">
                        <a:extLst>
                          <a:ext uri="{FF2B5EF4-FFF2-40B4-BE49-F238E27FC236}">
                            <a16:creationId xmlns:a16="http://schemas.microsoft.com/office/drawing/2014/main" id="{05ADD740-2B4B-43D7-B7CB-0395121D91B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platzhalter 1">
            <a:extLst>
              <a:ext uri="{FF2B5EF4-FFF2-40B4-BE49-F238E27FC236}">
                <a16:creationId xmlns:a16="http://schemas.microsoft.com/office/drawing/2014/main" id="{E42BA51F-605A-4DBD-A164-5EA659E2E0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388" y="0"/>
            <a:ext cx="7686978" cy="6926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rtl="0">
              <a:defRPr/>
            </a:lvl1pPr>
          </a:lstStyle>
          <a:p>
            <a:r>
              <a:rPr lang="en-GB" noProof="0"/>
              <a:t>Click here to add title</a:t>
            </a:r>
            <a:endParaRPr lang="en-GB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4542C9-33C2-4187-DAD4-7489E580E7CE}"/>
              </a:ext>
            </a:extLst>
          </p:cNvPr>
          <p:cNvSpPr txBox="1"/>
          <p:nvPr userDrawn="1"/>
        </p:nvSpPr>
        <p:spPr>
          <a:xfrm>
            <a:off x="671209" y="6536987"/>
            <a:ext cx="0" cy="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702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319091" y="1296002"/>
            <a:ext cx="8508999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ts val="3200"/>
              </a:lnSpc>
              <a:defRPr lang="de-DE" sz="2500" noProof="0" dirty="0"/>
            </a:lvl1pPr>
          </a:lstStyle>
          <a:p>
            <a:pPr lvl="0"/>
            <a:r>
              <a:rPr lang="de-DE" noProof="0" dirty="0"/>
              <a:t>Titel der Präsentation durch Klicken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idx="10" hasCustomPrompt="1"/>
          </p:nvPr>
        </p:nvSpPr>
        <p:spPr>
          <a:xfrm>
            <a:off x="319088" y="1978721"/>
            <a:ext cx="8508999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400" baseline="0" noProof="0" dirty="0" smtClean="0"/>
            </a:lvl1pPr>
            <a:lvl2pPr>
              <a:defRPr lang="de-DE" noProof="0" dirty="0" smtClean="0"/>
            </a:lvl2pPr>
          </a:lstStyle>
          <a:p>
            <a:pPr lvl="0"/>
            <a:r>
              <a:rPr lang="de-DE" noProof="0" dirty="0"/>
              <a:t>Referent</a:t>
            </a:r>
            <a:br>
              <a:rPr lang="de-DE" noProof="0" dirty="0"/>
            </a:br>
            <a:r>
              <a:rPr lang="de-DE" noProof="0" dirty="0"/>
              <a:t>Ort, Datum (Schreibweise: 00. Januar 2015)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58CB1E-F828-4F11-99E0-327109AF9DA4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359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oleObject" Target="../embeddings/oleObject1.bin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74E593CF-A257-42B9-9B71-69E9517882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8"/>
            </p:custDataLst>
            <p:extLst>
              <p:ext uri="{D42A27DB-BD31-4B8C-83A1-F6EECF244321}">
                <p14:modId xmlns:p14="http://schemas.microsoft.com/office/powerpoint/2010/main" val="2662493112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9" imgW="344" imgH="345" progId="TCLayout.ActiveDocument.1">
                  <p:embed/>
                </p:oleObj>
              </mc:Choice>
              <mc:Fallback>
                <p:oleObj name="think-cell Folie" r:id="rId9" imgW="344" imgH="34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74E593CF-A257-42B9-9B71-69E9517882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Gerader Verbinder 2"/>
          <p:cNvCxnSpPr/>
          <p:nvPr userDrawn="1"/>
        </p:nvCxnSpPr>
        <p:spPr>
          <a:xfrm>
            <a:off x="0" y="6912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Box 19"/>
          <p:cNvSpPr txBox="1">
            <a:spLocks noChangeArrowheads="1"/>
          </p:cNvSpPr>
          <p:nvPr/>
        </p:nvSpPr>
        <p:spPr bwMode="auto">
          <a:xfrm>
            <a:off x="76200" y="6510557"/>
            <a:ext cx="1984324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tIns="0" bIns="0" anchor="b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00" noProof="0" dirty="0">
                <a:solidFill>
                  <a:srgbClr val="0065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Autonomous Systems</a:t>
            </a:r>
            <a:endParaRPr lang="en-GB" sz="900" noProof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Gerader Verbinder 10"/>
          <p:cNvCxnSpPr/>
          <p:nvPr userDrawn="1"/>
        </p:nvCxnSpPr>
        <p:spPr>
          <a:xfrm>
            <a:off x="0" y="6324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9837F4B7-4297-47FA-A65B-E6F15BDF8F5F}"/>
              </a:ext>
            </a:extLst>
          </p:cNvPr>
          <p:cNvSpPr txBox="1"/>
          <p:nvPr userDrawn="1"/>
        </p:nvSpPr>
        <p:spPr>
          <a:xfrm>
            <a:off x="4355976" y="6448597"/>
            <a:ext cx="540060" cy="350938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fld id="{AEB61403-A565-42E4-9C9D-758D8431C138}" type="slidenum">
              <a:rPr lang="de-DE" sz="900" kern="1200" baseline="0" smtClean="0">
                <a:solidFill>
                  <a:srgbClr val="0065B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‹#›</a:t>
            </a:fld>
            <a:endParaRPr lang="en-US" sz="900" kern="1200" baseline="0" dirty="0">
              <a:solidFill>
                <a:srgbClr val="0065BD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FA57C2-64EE-FC4F-6184-DDDED20C4FAF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015" y="91976"/>
            <a:ext cx="741289" cy="475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956D61-D914-BDF9-D6E2-A1CE6FA5C39D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7696200" y="54900"/>
            <a:ext cx="508696" cy="51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335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24" r:id="rId3"/>
    <p:sldLayoutId id="2147483725" r:id="rId4"/>
    <p:sldLayoutId id="2147483715" r:id="rId5"/>
    <p:sldLayoutId id="2147483716" r:id="rId6"/>
  </p:sldLayoutIdLst>
  <p:hf sldNum="0" hdr="0" ftr="0" dt="0"/>
  <p:txStyles>
    <p:titleStyle>
      <a:lvl1pPr algn="l" defTabSz="685800" rtl="0" eaLnBrk="1" latinLnBrk="0" hangingPunct="1">
        <a:spcBef>
          <a:spcPct val="0"/>
        </a:spcBef>
        <a:buNone/>
        <a:defRPr sz="1800" b="0" kern="1200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113" userDrawn="1">
          <p15:clr>
            <a:srgbClr val="F26B43"/>
          </p15:clr>
        </p15:guide>
        <p15:guide id="4" pos="5647" userDrawn="1">
          <p15:clr>
            <a:srgbClr val="F26B43"/>
          </p15:clr>
        </p15:guide>
        <p15:guide id="5" orient="horz" pos="3884" userDrawn="1">
          <p15:clr>
            <a:srgbClr val="F26B43"/>
          </p15:clr>
        </p15:guide>
        <p15:guide id="6" orient="horz" pos="527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>
            <a:extLst>
              <a:ext uri="{FF2B5EF4-FFF2-40B4-BE49-F238E27FC236}">
                <a16:creationId xmlns:a16="http://schemas.microsoft.com/office/drawing/2014/main" id="{74E593CF-A257-42B9-9B71-69E95178820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105989836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5" name="Objekt 4" hidden="1">
                        <a:extLst>
                          <a:ext uri="{FF2B5EF4-FFF2-40B4-BE49-F238E27FC236}">
                            <a16:creationId xmlns:a16="http://schemas.microsoft.com/office/drawing/2014/main" id="{74E593CF-A257-42B9-9B71-69E9517882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Gerader Verbinder 2"/>
          <p:cNvCxnSpPr/>
          <p:nvPr userDrawn="1"/>
        </p:nvCxnSpPr>
        <p:spPr>
          <a:xfrm>
            <a:off x="0" y="6912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Box 19"/>
          <p:cNvSpPr txBox="1">
            <a:spLocks noChangeArrowheads="1"/>
          </p:cNvSpPr>
          <p:nvPr/>
        </p:nvSpPr>
        <p:spPr bwMode="auto">
          <a:xfrm>
            <a:off x="152400" y="6553200"/>
            <a:ext cx="1843774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tIns="0" bIns="0" anchor="b">
            <a:spAutoFit/>
          </a:bodyPr>
          <a:lstStyle/>
          <a:p>
            <a:pPr algn="l" rtl="0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900" noProof="0" dirty="0">
                <a:solidFill>
                  <a:srgbClr val="0065B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Autonomous Systems</a:t>
            </a:r>
            <a:endParaRPr lang="en-GB" sz="900" noProof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Gerader Verbinder 10"/>
          <p:cNvCxnSpPr/>
          <p:nvPr userDrawn="1"/>
        </p:nvCxnSpPr>
        <p:spPr>
          <a:xfrm>
            <a:off x="0" y="6324600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9A9E214-59DB-C1CD-09FC-FB08128F055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4015" y="91976"/>
            <a:ext cx="741289" cy="4752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0ECEED-33AB-C921-7AE2-DB44877A3A6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696200" y="54900"/>
            <a:ext cx="508696" cy="51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97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</p:sldLayoutIdLst>
  <p:hf sldNum="0" hdr="0" ftr="0" dt="0"/>
  <p:txStyles>
    <p:titleStyle>
      <a:lvl1pPr algn="l" defTabSz="685800" rtl="0" eaLnBrk="1" latinLnBrk="0" hangingPunct="1">
        <a:spcBef>
          <a:spcPct val="0"/>
        </a:spcBef>
        <a:buNone/>
        <a:defRPr sz="1800" b="0" kern="1200" baseline="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113" userDrawn="1">
          <p15:clr>
            <a:srgbClr val="F26B43"/>
          </p15:clr>
        </p15:guide>
        <p15:guide id="4" pos="5647" userDrawn="1">
          <p15:clr>
            <a:srgbClr val="F26B43"/>
          </p15:clr>
        </p15:guide>
        <p15:guide id="5" orient="horz" pos="3884" userDrawn="1">
          <p15:clr>
            <a:srgbClr val="F26B43"/>
          </p15:clr>
        </p15:guide>
        <p15:guide id="6" orient="horz" pos="52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can.uludogan@tum.de" TargetMode="External"/><Relationship Id="rId3" Type="http://schemas.openxmlformats.org/officeDocument/2006/relationships/notesSlide" Target="../notesSlides/notesSlide1.xml"/><Relationship Id="rId7" Type="http://schemas.openxmlformats.org/officeDocument/2006/relationships/hyperlink" Target="mailto:go73juh@mytum.de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6" Type="http://schemas.openxmlformats.org/officeDocument/2006/relationships/hyperlink" Target="mailto:reha.uslu@tum.de" TargetMode="External"/><Relationship Id="rId11" Type="http://schemas.openxmlformats.org/officeDocument/2006/relationships/image" Target="../media/image4.jpeg"/><Relationship Id="rId5" Type="http://schemas.openxmlformats.org/officeDocument/2006/relationships/image" Target="../media/image1.emf"/><Relationship Id="rId10" Type="http://schemas.openxmlformats.org/officeDocument/2006/relationships/hyperlink" Target="mailto:esra.kaplan@tum.de" TargetMode="External"/><Relationship Id="rId4" Type="http://schemas.openxmlformats.org/officeDocument/2006/relationships/oleObject" Target="../embeddings/oleObject6.bin"/><Relationship Id="rId9" Type="http://schemas.openxmlformats.org/officeDocument/2006/relationships/hyperlink" Target="mailto:erdem.ekinci@tum.d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6" Type="http://schemas.openxmlformats.org/officeDocument/2006/relationships/image" Target="../media/image6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8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6" Type="http://schemas.openxmlformats.org/officeDocument/2006/relationships/image" Target="../media/image7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6" Type="http://schemas.openxmlformats.org/officeDocument/2006/relationships/image" Target="../media/image9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6" Type="http://schemas.openxmlformats.org/officeDocument/2006/relationships/image" Target="../media/image11.jp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6" Type="http://schemas.openxmlformats.org/officeDocument/2006/relationships/image" Target="../media/image1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6" Type="http://schemas.openxmlformats.org/officeDocument/2006/relationships/image" Target="../media/image1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68EB917F-7C22-423A-A909-7B730EAC667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39555215"/>
              </p:ext>
            </p:extLst>
          </p:nvPr>
        </p:nvGraphicFramePr>
        <p:xfrm>
          <a:off x="1191" y="85844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68EB917F-7C22-423A-A909-7B730EAC66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85844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DE643FBA-F349-3C58-6A45-36FED537DFA1}"/>
              </a:ext>
            </a:extLst>
          </p:cNvPr>
          <p:cNvSpPr/>
          <p:nvPr/>
        </p:nvSpPr>
        <p:spPr>
          <a:xfrm>
            <a:off x="152400" y="6400800"/>
            <a:ext cx="1905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 anchor="ctr">
            <a:noAutofit/>
          </a:bodyPr>
          <a:lstStyle/>
          <a:p>
            <a:pPr marL="0" indent="0" algn="l">
              <a:lnSpc>
                <a:spcPct val="150000"/>
              </a:lnSpc>
              <a:buNone/>
            </a:pPr>
            <a:endParaRPr lang="en-US" dirty="0">
              <a:solidFill>
                <a:prstClr val="black"/>
              </a:solidFill>
              <a:latin typeface="Arial" pitchFamily="34" charset="0"/>
            </a:endParaRPr>
          </a:p>
        </p:txBody>
      </p:sp>
      <p:sp>
        <p:nvSpPr>
          <p:cNvPr id="8" name="Titel 3">
            <a:extLst>
              <a:ext uri="{FF2B5EF4-FFF2-40B4-BE49-F238E27FC236}">
                <a16:creationId xmlns:a16="http://schemas.microsoft.com/office/drawing/2014/main" id="{0BCD5FDA-76F8-EDBA-E0CB-DBCD741B7F24}"/>
              </a:ext>
            </a:extLst>
          </p:cNvPr>
          <p:cNvSpPr txBox="1">
            <a:spLocks/>
          </p:cNvSpPr>
          <p:nvPr/>
        </p:nvSpPr>
        <p:spPr>
          <a:xfrm>
            <a:off x="6629400" y="5107893"/>
            <a:ext cx="2362200" cy="13926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1800" b="0" kern="1200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sz="12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12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5th Reha Oguz Uslu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Aerospace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TUM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Munich, Germany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  <a:hlinkClick r:id="rId6"/>
              </a:rPr>
              <a:t>reha.uslu@tum.de</a:t>
            </a:r>
            <a:endParaRPr lang="en-US" sz="12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A32822-0A9B-BEC2-9FBD-50D4514EFA1D}"/>
              </a:ext>
            </a:extLst>
          </p:cNvPr>
          <p:cNvSpPr txBox="1"/>
          <p:nvPr/>
        </p:nvSpPr>
        <p:spPr>
          <a:xfrm>
            <a:off x="1909560" y="4405207"/>
            <a:ext cx="1676400" cy="1951211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562754-2DB6-6F36-8431-61F6F8D42ECC}"/>
              </a:ext>
            </a:extLst>
          </p:cNvPr>
          <p:cNvSpPr txBox="1"/>
          <p:nvPr/>
        </p:nvSpPr>
        <p:spPr>
          <a:xfrm>
            <a:off x="-762000" y="5296373"/>
            <a:ext cx="251197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1st Alp </a:t>
            </a:r>
            <a:r>
              <a:rPr lang="en-US" sz="1200" b="1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Cankaya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Aerospace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TUM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Munich, Germany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  <a:hlinkClick r:id="rId7"/>
              </a:rPr>
              <a:t>go73juh@mytum.de</a:t>
            </a:r>
            <a:endParaRPr lang="en-US" sz="12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5624FB-246C-DEDF-73AA-3D1A5EE747C0}"/>
              </a:ext>
            </a:extLst>
          </p:cNvPr>
          <p:cNvSpPr txBox="1"/>
          <p:nvPr/>
        </p:nvSpPr>
        <p:spPr>
          <a:xfrm>
            <a:off x="1295400" y="5297269"/>
            <a:ext cx="2212427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2nd Can </a:t>
            </a:r>
            <a:r>
              <a:rPr lang="en-US" sz="1200" b="1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Uludogan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Aerospace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TUM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Munich, Germany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  <a:hlinkClick r:id="rId8"/>
              </a:rPr>
              <a:t>can.uludogan@tum.de</a:t>
            </a:r>
            <a:endParaRPr lang="en-US" sz="12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C6EAFE-811C-1573-5154-40751B682700}"/>
              </a:ext>
            </a:extLst>
          </p:cNvPr>
          <p:cNvSpPr txBox="1"/>
          <p:nvPr/>
        </p:nvSpPr>
        <p:spPr>
          <a:xfrm>
            <a:off x="3436188" y="5296373"/>
            <a:ext cx="1734882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3rd Erdem </a:t>
            </a:r>
            <a:r>
              <a:rPr lang="en-US" sz="1200" b="1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Ekinci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Aerospace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TUM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Munich, Germany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  <a:hlinkClick r:id="rId9"/>
              </a:rPr>
              <a:t>erdem.ekinci@tum.de</a:t>
            </a:r>
            <a:endParaRPr lang="en-US" sz="12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FB622B-E866-9E2A-C8F4-4429742EA616}"/>
              </a:ext>
            </a:extLst>
          </p:cNvPr>
          <p:cNvSpPr txBox="1"/>
          <p:nvPr/>
        </p:nvSpPr>
        <p:spPr>
          <a:xfrm>
            <a:off x="4813747" y="5296373"/>
            <a:ext cx="242525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4th Esra Kaplan </a:t>
            </a:r>
            <a:r>
              <a:rPr lang="en-US" sz="1200" b="1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Yılmaz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Aerospace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TUM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Munich, Germany</a:t>
            </a:r>
            <a:b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latin typeface="Century Schoolbook" panose="02040604050505020304" pitchFamily="18" charset="0"/>
                <a:cs typeface="Times New Roman" panose="02020603050405020304" pitchFamily="18" charset="0"/>
                <a:hlinkClick r:id="rId10"/>
              </a:rPr>
              <a:t>esra.kaplan@tum.de</a:t>
            </a:r>
            <a:endParaRPr lang="en-US" sz="12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Bild 4" descr="TUM_Glockenturm.tif">
            <a:extLst>
              <a:ext uri="{FF2B5EF4-FFF2-40B4-BE49-F238E27FC236}">
                <a16:creationId xmlns:a16="http://schemas.microsoft.com/office/drawing/2014/main" id="{AC71B560-C3E5-E9A4-C644-8E950AC656B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b="7532"/>
          <a:stretch/>
        </p:blipFill>
        <p:spPr>
          <a:xfrm>
            <a:off x="4813747" y="1260749"/>
            <a:ext cx="3819542" cy="308265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77E0EEB-30B2-372D-6DF1-21F902DD89EF}"/>
              </a:ext>
            </a:extLst>
          </p:cNvPr>
          <p:cNvSpPr txBox="1"/>
          <p:nvPr/>
        </p:nvSpPr>
        <p:spPr>
          <a:xfrm>
            <a:off x="2186038" y="4321156"/>
            <a:ext cx="5255418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6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PROJECT PRESENTATION</a:t>
            </a:r>
            <a:endParaRPr lang="en-US" sz="2600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71D95F7-2998-497E-916D-EBFD8F77A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7686978" cy="692696"/>
          </a:xfrm>
        </p:spPr>
        <p:txBody>
          <a:bodyPr vert="horz">
            <a:normAutofit fontScale="90000"/>
          </a:bodyPr>
          <a:lstStyle/>
          <a:p>
            <a:pPr algn="ctr"/>
            <a:r>
              <a:rPr lang="en-GB" sz="2800" b="1" dirty="0">
                <a:latin typeface="Century Schoolbook" panose="02040604050505020304" pitchFamily="18" charset="0"/>
              </a:rPr>
              <a:t>Autonomous Systems Sub-Terrain Challenge</a:t>
            </a:r>
            <a:br>
              <a:rPr lang="en-GB" sz="2800" b="1" dirty="0">
                <a:latin typeface="Century Schoolbook" panose="02040604050505020304" pitchFamily="18" charset="0"/>
              </a:rPr>
            </a:br>
            <a:r>
              <a:rPr lang="en-GB" sz="2200" b="1" dirty="0">
                <a:latin typeface="Century Schoolbook" panose="02040604050505020304" pitchFamily="18" charset="0"/>
              </a:rPr>
              <a:t>Group 20</a:t>
            </a:r>
            <a:endParaRPr lang="en-GB" sz="2800" b="1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252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3A4D5D-4A08-AB8A-70F4-E84DF500F3EF}"/>
              </a:ext>
            </a:extLst>
          </p:cNvPr>
          <p:cNvSpPr txBox="1"/>
          <p:nvPr/>
        </p:nvSpPr>
        <p:spPr>
          <a:xfrm>
            <a:off x="2667000" y="2819400"/>
            <a:ext cx="3810000" cy="91440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r>
              <a:rPr lang="en-US" sz="2400" b="0" dirty="0">
                <a:latin typeface="Century Schoolbook" panose="02040604050505020304" pitchFamily="18" charset="0"/>
              </a:rPr>
              <a:t>Thanks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3286467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792734B-DF08-38AE-26EA-E381925D2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88" y="-152400"/>
            <a:ext cx="7686978" cy="692696"/>
          </a:xfrm>
        </p:spPr>
        <p:txBody>
          <a:bodyPr/>
          <a:lstStyle/>
          <a:p>
            <a:pPr algn="ctr"/>
            <a: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WORKSPACE</a:t>
            </a:r>
            <a:r>
              <a:rPr lang="en-TR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STRUCTURE</a:t>
            </a:r>
          </a:p>
        </p:txBody>
      </p:sp>
      <p:pic>
        <p:nvPicPr>
          <p:cNvPr id="9" name="Picture 8" descr="A diagram with text on it&#10;&#10;AI-generated content may be incorrect.">
            <a:extLst>
              <a:ext uri="{FF2B5EF4-FFF2-40B4-BE49-F238E27FC236}">
                <a16:creationId xmlns:a16="http://schemas.microsoft.com/office/drawing/2014/main" id="{DD93DF88-1361-0A5E-9944-13AE5DCE2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133600"/>
            <a:ext cx="8686800" cy="15648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23451F-FBC2-E7D6-C8FB-C62810EC9946}"/>
              </a:ext>
            </a:extLst>
          </p:cNvPr>
          <p:cNvSpPr txBox="1"/>
          <p:nvPr/>
        </p:nvSpPr>
        <p:spPr>
          <a:xfrm>
            <a:off x="3276600" y="3962400"/>
            <a:ext cx="914400" cy="91440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US" sz="1600" b="0" dirty="0">
              <a:latin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C62C86-9F00-B371-142E-BCDA88859FF1}"/>
              </a:ext>
            </a:extLst>
          </p:cNvPr>
          <p:cNvSpPr txBox="1"/>
          <p:nvPr/>
        </p:nvSpPr>
        <p:spPr>
          <a:xfrm>
            <a:off x="3505200" y="3553647"/>
            <a:ext cx="2895600" cy="2895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r>
              <a:rPr lang="en-TR" sz="1200" b="0" i="1" dirty="0">
                <a:latin typeface="Century Schoolbook" panose="02040604050505020304" pitchFamily="18" charset="0"/>
              </a:rPr>
              <a:t>Fig. </a:t>
            </a:r>
            <a:r>
              <a:rPr lang="en-US" sz="1200" i="1" dirty="0">
                <a:latin typeface="Century Schoolbook" panose="02040604050505020304" pitchFamily="18" charset="0"/>
              </a:rPr>
              <a:t>1</a:t>
            </a:r>
            <a:r>
              <a:rPr lang="en-TR" sz="1200" b="0" i="1" dirty="0">
                <a:latin typeface="Century Schoolbook" panose="02040604050505020304" pitchFamily="18" charset="0"/>
              </a:rPr>
              <a:t>: </a:t>
            </a:r>
            <a:r>
              <a:rPr lang="en-US" sz="1200" i="1" dirty="0">
                <a:latin typeface="Century Schoolbook" panose="02040604050505020304" pitchFamily="18" charset="0"/>
              </a:rPr>
              <a:t>Workspace structure</a:t>
            </a:r>
            <a:endParaRPr lang="en-TR" sz="1200" b="0" i="1" dirty="0"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794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5C2172-FE98-4CA6-5E1E-73A5F774C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2FDBF9DD-0182-4D12-C03B-E57F5F790CD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191" y="85844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68EB917F-7C22-423A-A909-7B730EAC66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85844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5A994BBD-6412-A44F-214A-EFD88087C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2700" y="221704"/>
            <a:ext cx="4038600" cy="616496"/>
          </a:xfrm>
        </p:spPr>
        <p:txBody>
          <a:bodyPr vert="horz">
            <a:noAutofit/>
          </a:bodyPr>
          <a:lstStyle/>
          <a:p>
            <a:pPr algn="ctr"/>
            <a:r>
              <a:rPr lang="en-GB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DESIRED STATE PUBLISHER</a:t>
            </a:r>
            <a:br>
              <a:rPr lang="en-GB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endParaRPr lang="en-GB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3F9367-6EA1-C247-029E-5A52627B28B0}"/>
              </a:ext>
            </a:extLst>
          </p:cNvPr>
          <p:cNvSpPr/>
          <p:nvPr/>
        </p:nvSpPr>
        <p:spPr>
          <a:xfrm>
            <a:off x="152400" y="6400800"/>
            <a:ext cx="1905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 anchor="ctr">
            <a:noAutofit/>
          </a:bodyPr>
          <a:lstStyle/>
          <a:p>
            <a:pPr marL="0" indent="0" algn="l">
              <a:lnSpc>
                <a:spcPct val="150000"/>
              </a:lnSpc>
              <a:buNone/>
            </a:pPr>
            <a:endParaRPr lang="en-US" dirty="0">
              <a:solidFill>
                <a:prstClr val="black"/>
              </a:solidFill>
              <a:latin typeface="Arial" pitchFamily="34" charset="0"/>
            </a:endParaRPr>
          </a:p>
        </p:txBody>
      </p:sp>
      <p:pic>
        <p:nvPicPr>
          <p:cNvPr id="8" name="Picture 7" descr="A computer screen shot of a colorful object&#10;&#10;AI-generated content may be incorrect.">
            <a:extLst>
              <a:ext uri="{FF2B5EF4-FFF2-40B4-BE49-F238E27FC236}">
                <a16:creationId xmlns:a16="http://schemas.microsoft.com/office/drawing/2014/main" id="{A44DC62E-4915-0303-3B4A-1F2C37A5784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2549" t="13507" r="16666" b="9805"/>
          <a:stretch/>
        </p:blipFill>
        <p:spPr>
          <a:xfrm>
            <a:off x="4282787" y="1524000"/>
            <a:ext cx="4617025" cy="3276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783D323-F644-962C-DB37-0E88CBB0784E}"/>
              </a:ext>
            </a:extLst>
          </p:cNvPr>
          <p:cNvSpPr txBox="1"/>
          <p:nvPr/>
        </p:nvSpPr>
        <p:spPr>
          <a:xfrm>
            <a:off x="258936" y="1524000"/>
            <a:ext cx="3687268" cy="52578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Used for initial tests and trajectory detection until reaching the cave.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Only for manual control, not used in autonomous operation.</a:t>
            </a:r>
          </a:p>
          <a:p>
            <a:pPr algn="l"/>
            <a:endParaRPr lang="en-US" sz="14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Arrow keys → Move in X-Y directions (Translation)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W / S → Increase / Decrease height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E / F → Rotate counterclockwise / clockwise</a:t>
            </a:r>
          </a:p>
          <a:p>
            <a:pPr algn="l"/>
            <a:endParaRPr lang="en-US" sz="14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Node &amp; Package Location: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Node Name: 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desired_state_pub_node</a:t>
            </a:r>
            <a:endParaRPr lang="en-US" sz="14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Package: 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desired_state_pub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(in the source code folder)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4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algn="l"/>
            <a:endParaRPr lang="en-TR" sz="1400" b="0" dirty="0">
              <a:latin typeface="Century Schoolbook" panose="020406040505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1CCDDE-DAC6-553F-F5DC-063BE3764677}"/>
              </a:ext>
            </a:extLst>
          </p:cNvPr>
          <p:cNvSpPr txBox="1"/>
          <p:nvPr/>
        </p:nvSpPr>
        <p:spPr>
          <a:xfrm>
            <a:off x="4914899" y="4876800"/>
            <a:ext cx="3352800" cy="2286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r>
              <a:rPr lang="en-TR" sz="1200" i="1" dirty="0">
                <a:latin typeface="Century Schoolbook" panose="02040604050505020304" pitchFamily="18" charset="0"/>
              </a:rPr>
              <a:t>Fig. 2 : The entire voxel grid of the cave.</a:t>
            </a:r>
            <a:endParaRPr lang="en-TR" sz="1200" b="0" i="1" dirty="0">
              <a:latin typeface="Century Schoolbook" panose="020406040505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2B76ED-A5E6-F040-3ED6-0AADC90895F8}"/>
              </a:ext>
            </a:extLst>
          </p:cNvPr>
          <p:cNvSpPr txBox="1"/>
          <p:nvPr/>
        </p:nvSpPr>
        <p:spPr>
          <a:xfrm>
            <a:off x="244188" y="1024753"/>
            <a:ext cx="2590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b="1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desired_state_pub_node</a:t>
            </a:r>
            <a:endParaRPr lang="en-TR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9EB7FA-092D-ED94-ECED-D812F117CB57}"/>
              </a:ext>
            </a:extLst>
          </p:cNvPr>
          <p:cNvSpPr txBox="1"/>
          <p:nvPr/>
        </p:nvSpPr>
        <p:spPr>
          <a:xfrm>
            <a:off x="8534400" y="304800"/>
            <a:ext cx="0" cy="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938CC49-DA79-0AD9-8344-EAC0346DD28C}"/>
              </a:ext>
            </a:extLst>
          </p:cNvPr>
          <p:cNvSpPr txBox="1"/>
          <p:nvPr/>
        </p:nvSpPr>
        <p:spPr>
          <a:xfrm>
            <a:off x="8770374" y="491613"/>
            <a:ext cx="0" cy="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677977-13B8-46E8-062F-534B8E1BF0FB}"/>
              </a:ext>
            </a:extLst>
          </p:cNvPr>
          <p:cNvSpPr txBox="1"/>
          <p:nvPr/>
        </p:nvSpPr>
        <p:spPr>
          <a:xfrm>
            <a:off x="8042787" y="471948"/>
            <a:ext cx="0" cy="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EDCC94-A22F-6105-34E4-2C3B773EAC0A}"/>
              </a:ext>
            </a:extLst>
          </p:cNvPr>
          <p:cNvSpPr txBox="1"/>
          <p:nvPr/>
        </p:nvSpPr>
        <p:spPr>
          <a:xfrm>
            <a:off x="7757652" y="648929"/>
            <a:ext cx="0" cy="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907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A2722-D597-F596-1215-295A548564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87516454-5804-99A6-3D95-9ECAB9C376B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191" y="85844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19965458-5A05-B380-98CA-F4DDD8D495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85844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1CBCB672-5D28-D271-E935-36B72FDEC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88" y="379306"/>
            <a:ext cx="7686978" cy="692696"/>
          </a:xfrm>
        </p:spPr>
        <p:txBody>
          <a:bodyPr vert="horz">
            <a:noAutofit/>
          </a:bodyPr>
          <a:lstStyle/>
          <a:p>
            <a:pPr algn="ctr"/>
            <a: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DEPTH IMAGE TO POINT CLOUD</a:t>
            </a:r>
            <a:b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endParaRPr lang="en-GB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565D1C-F9C8-C832-9699-86BE8D76705D}"/>
              </a:ext>
            </a:extLst>
          </p:cNvPr>
          <p:cNvSpPr/>
          <p:nvPr/>
        </p:nvSpPr>
        <p:spPr>
          <a:xfrm>
            <a:off x="152400" y="6400800"/>
            <a:ext cx="1905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 anchor="ctr">
            <a:noAutofit/>
          </a:bodyPr>
          <a:lstStyle/>
          <a:p>
            <a:pPr marL="0" indent="0" algn="l">
              <a:lnSpc>
                <a:spcPct val="150000"/>
              </a:lnSpc>
              <a:buNone/>
            </a:pPr>
            <a:endParaRPr lang="en-US" dirty="0">
              <a:solidFill>
                <a:prstClr val="black"/>
              </a:solidFill>
              <a:latin typeface="Arial" pitchFamily="34" charset="0"/>
            </a:endParaRPr>
          </a:p>
        </p:txBody>
      </p:sp>
      <p:pic>
        <p:nvPicPr>
          <p:cNvPr id="5" name="Picture 4" descr="A low angle view of a field&#10;&#10;AI-generated content may be incorrect.">
            <a:extLst>
              <a:ext uri="{FF2B5EF4-FFF2-40B4-BE49-F238E27FC236}">
                <a16:creationId xmlns:a16="http://schemas.microsoft.com/office/drawing/2014/main" id="{E08F073B-F4B0-B0F0-17FC-C8D16C41C3D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1847" r="4809"/>
          <a:stretch/>
        </p:blipFill>
        <p:spPr>
          <a:xfrm>
            <a:off x="457200" y="2743200"/>
            <a:ext cx="3962400" cy="2764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1D290A-54C4-B3CF-C065-DC742665CE70}"/>
              </a:ext>
            </a:extLst>
          </p:cNvPr>
          <p:cNvSpPr txBox="1"/>
          <p:nvPr/>
        </p:nvSpPr>
        <p:spPr>
          <a:xfrm>
            <a:off x="3238500" y="5633116"/>
            <a:ext cx="2895600" cy="2895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r>
              <a:rPr lang="en-TR" sz="1200" b="0" i="1" dirty="0">
                <a:latin typeface="Century Schoolbook" panose="02040604050505020304" pitchFamily="18" charset="0"/>
              </a:rPr>
              <a:t>Fig. 3,4: Point cloud visualization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18E0F1-140E-35DA-4A17-0E1FC4CB6BD6}"/>
              </a:ext>
            </a:extLst>
          </p:cNvPr>
          <p:cNvSpPr txBox="1"/>
          <p:nvPr/>
        </p:nvSpPr>
        <p:spPr>
          <a:xfrm>
            <a:off x="304800" y="914400"/>
            <a:ext cx="8763000" cy="12954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just"/>
            <a:r>
              <a:rPr lang="en-US" sz="14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b="1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depth_to_pointcloud</a:t>
            </a:r>
            <a:r>
              <a:rPr lang="en-US" sz="14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</a:t>
            </a:r>
            <a:endParaRPr lang="en-US" sz="14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4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The depth image output is used to generate a point cloud.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The /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depth_to_cloud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nodelet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is an instantiation of the</a:t>
            </a:r>
          </a:p>
          <a:p>
            <a:pPr lvl="1" algn="just"/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depth_image_proc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point_cloud_xyz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nodelet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, which is provided as a standard ROS package (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pointcloud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The instantiation is implemented in the 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depth_to_pointcloud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package in the source code folder.</a:t>
            </a:r>
          </a:p>
          <a:p>
            <a:pPr algn="just"/>
            <a:endParaRPr lang="en-TR" sz="1600" b="0" dirty="0">
              <a:latin typeface="Arial" pitchFamily="34" charset="0"/>
            </a:endParaRP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7D79EB3-E971-51CE-D21A-03F9AC70BDC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125" t="13889" r="17187" b="11111"/>
          <a:stretch/>
        </p:blipFill>
        <p:spPr>
          <a:xfrm>
            <a:off x="5105400" y="2744894"/>
            <a:ext cx="3586314" cy="276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316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8E103-220B-0799-0489-A9C5D9FE9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3BCEFB98-D1D3-8D90-838E-9D5D320FD02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191" y="85844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87516454-5804-99A6-3D95-9ECAB9C376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85844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8ED34449-C5CF-C5C6-3622-EC8C703BA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88" y="145504"/>
            <a:ext cx="7686978" cy="692696"/>
          </a:xfrm>
        </p:spPr>
        <p:txBody>
          <a:bodyPr vert="horz">
            <a:noAutofit/>
          </a:bodyPr>
          <a:lstStyle/>
          <a:p>
            <a:pPr algn="ctr"/>
            <a: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POINT CLOUD TO OCTOMAP</a:t>
            </a:r>
            <a:b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endParaRPr lang="en-GB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8AD2AA-E6CD-F732-8FD9-90A9D30A2F72}"/>
              </a:ext>
            </a:extLst>
          </p:cNvPr>
          <p:cNvSpPr/>
          <p:nvPr/>
        </p:nvSpPr>
        <p:spPr>
          <a:xfrm>
            <a:off x="152400" y="6400800"/>
            <a:ext cx="1905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 anchor="ctr">
            <a:noAutofit/>
          </a:bodyPr>
          <a:lstStyle/>
          <a:p>
            <a:pPr marL="0" indent="0" algn="l">
              <a:lnSpc>
                <a:spcPct val="150000"/>
              </a:lnSpc>
              <a:buNone/>
            </a:pPr>
            <a:endParaRPr lang="en-US" dirty="0">
              <a:solidFill>
                <a:prstClr val="black"/>
              </a:solidFill>
              <a:latin typeface="Arial" pitchFamily="34" charset="0"/>
            </a:endParaRPr>
          </a:p>
        </p:txBody>
      </p:sp>
      <p:pic>
        <p:nvPicPr>
          <p:cNvPr id="6" name="Picture 5" descr="A rainbow colored snake on a black background&#10;&#10;AI-generated content may be incorrect.">
            <a:extLst>
              <a:ext uri="{FF2B5EF4-FFF2-40B4-BE49-F238E27FC236}">
                <a16:creationId xmlns:a16="http://schemas.microsoft.com/office/drawing/2014/main" id="{BD5D2F8B-29DC-A8A0-DDC7-6A3D1D40BA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706" y="3429000"/>
            <a:ext cx="3453694" cy="24585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59A40B-6EAF-881B-DD65-A1B1675225F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7451" t="13399" r="16667" b="12004"/>
          <a:stretch/>
        </p:blipFill>
        <p:spPr>
          <a:xfrm>
            <a:off x="4953000" y="3429001"/>
            <a:ext cx="3274300" cy="24585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5D9024-E0A3-2CBD-E6C2-7D629B5CA98F}"/>
              </a:ext>
            </a:extLst>
          </p:cNvPr>
          <p:cNvSpPr txBox="1"/>
          <p:nvPr/>
        </p:nvSpPr>
        <p:spPr>
          <a:xfrm>
            <a:off x="381000" y="838200"/>
            <a:ext cx="8583612" cy="369332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r>
              <a:rPr lang="en-US" sz="14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b="1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octomap_server_node</a:t>
            </a:r>
            <a:br>
              <a:rPr lang="en-US" sz="14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endParaRPr lang="en-US" sz="14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The 3-D voxel grid representation is generated using the /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octomap_server_node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from the </a:t>
            </a:r>
          </a:p>
          <a:p>
            <a:pPr algn="just"/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	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octomap_server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package (ROS standard package).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The launch file for this node is implemented in the 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pointcloud_to_octomap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package in the source code folder.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The package subscribes to the /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pointcloud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topic and outputs the /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occupied_cells_vis_array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topic.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The 3-D voxel grid is visualized in 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RViz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by selecting 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occupied_cells_vis_array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as the 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MarkerArray</a:t>
            </a: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topic.</a:t>
            </a:r>
          </a:p>
          <a:p>
            <a:pPr algn="just"/>
            <a:endParaRPr lang="en-TR" sz="1600" b="0" dirty="0">
              <a:latin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6E54BF-38D1-C4F6-1B2E-C49C4FC5ABED}"/>
              </a:ext>
            </a:extLst>
          </p:cNvPr>
          <p:cNvSpPr txBox="1"/>
          <p:nvPr/>
        </p:nvSpPr>
        <p:spPr>
          <a:xfrm>
            <a:off x="3304230" y="6005700"/>
            <a:ext cx="253553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TR" sz="1200" b="0" i="1" dirty="0">
                <a:latin typeface="Century Schoolbook" panose="02040604050505020304" pitchFamily="18" charset="0"/>
              </a:rPr>
              <a:t>Fig. </a:t>
            </a:r>
            <a:r>
              <a:rPr lang="en-TR" sz="1200" i="1" dirty="0">
                <a:latin typeface="Century Schoolbook" panose="02040604050505020304" pitchFamily="18" charset="0"/>
              </a:rPr>
              <a:t>5,6</a:t>
            </a:r>
            <a:r>
              <a:rPr lang="en-TR" sz="1200" b="0" i="1" dirty="0">
                <a:latin typeface="Century Schoolbook" panose="02040604050505020304" pitchFamily="18" charset="0"/>
              </a:rPr>
              <a:t>: Octomap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392673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749D30-BAC6-7102-40ED-A77774569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19965458-5A05-B380-98CA-F4DDD8D4958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191" y="85844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9FDDDF19-35C2-4C38-0CA3-0B0EB86BB8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85844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5D3E062F-8DAF-8B63-EFC8-6095F0102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982" y="0"/>
            <a:ext cx="7686978" cy="1143000"/>
          </a:xfrm>
        </p:spPr>
        <p:txBody>
          <a:bodyPr vert="horz">
            <a:noAutofit/>
          </a:bodyPr>
          <a:lstStyle/>
          <a:p>
            <a:pPr algn="ctr"/>
            <a: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OBJECT DETECTION NODE</a:t>
            </a:r>
            <a:b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endParaRPr lang="en-GB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0D40D2-49F5-2BBC-82C4-6E013686216A}"/>
              </a:ext>
            </a:extLst>
          </p:cNvPr>
          <p:cNvSpPr/>
          <p:nvPr/>
        </p:nvSpPr>
        <p:spPr>
          <a:xfrm>
            <a:off x="152400" y="6400800"/>
            <a:ext cx="1905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 anchor="ctr">
            <a:noAutofit/>
          </a:bodyPr>
          <a:lstStyle/>
          <a:p>
            <a:pPr marL="0" indent="0" algn="l">
              <a:lnSpc>
                <a:spcPct val="150000"/>
              </a:lnSpc>
              <a:buNone/>
            </a:pPr>
            <a:endParaRPr lang="en-US" dirty="0">
              <a:solidFill>
                <a:prstClr val="black"/>
              </a:solidFill>
              <a:latin typeface="Arial" pitchFamily="34" charset="0"/>
            </a:endParaRPr>
          </a:p>
        </p:txBody>
      </p:sp>
      <p:pic>
        <p:nvPicPr>
          <p:cNvPr id="6" name="Picture 5" descr="A yellow lantern in the dark&#10;&#10;AI-generated content may be incorrect.">
            <a:extLst>
              <a:ext uri="{FF2B5EF4-FFF2-40B4-BE49-F238E27FC236}">
                <a16:creationId xmlns:a16="http://schemas.microsoft.com/office/drawing/2014/main" id="{84F09273-275D-41CB-1398-A905BD6BB8D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7797" t="26484" r="49164" b="33791"/>
          <a:stretch/>
        </p:blipFill>
        <p:spPr>
          <a:xfrm>
            <a:off x="5334000" y="1305232"/>
            <a:ext cx="3505200" cy="27693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7662B0-06FF-B094-770B-1C47BAFFE2F8}"/>
              </a:ext>
            </a:extLst>
          </p:cNvPr>
          <p:cNvSpPr txBox="1"/>
          <p:nvPr/>
        </p:nvSpPr>
        <p:spPr>
          <a:xfrm>
            <a:off x="381000" y="817116"/>
            <a:ext cx="18337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/</a:t>
            </a:r>
            <a:r>
              <a:rPr lang="en-US" sz="1400" b="1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object_detection</a:t>
            </a:r>
            <a:endParaRPr lang="en-TR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A9A293-FBCF-114C-808C-38962C21FB5F}"/>
              </a:ext>
            </a:extLst>
          </p:cNvPr>
          <p:cNvSpPr txBox="1"/>
          <p:nvPr/>
        </p:nvSpPr>
        <p:spPr>
          <a:xfrm>
            <a:off x="381000" y="1295400"/>
            <a:ext cx="4262695" cy="44958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Detects and logs lantern positions in the world frame using the 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semantic_image_processor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package and the semantic camera.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Identifies non-black pixels via OpenCV2 and randomly selects a batch.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Uses average depth of the selected pixels to compute object positions in the UAV body frame.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Logs objects with unique IDs if distance threshold is exceeded. The object positions, are saved in the 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object_positions.txt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in the scripts folder of the package.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Publishes 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detected_objects_count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– when count is 4, all objects are detected.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690E38-ABDC-A092-ED59-F7869AB1879B}"/>
              </a:ext>
            </a:extLst>
          </p:cNvPr>
          <p:cNvSpPr txBox="1"/>
          <p:nvPr/>
        </p:nvSpPr>
        <p:spPr>
          <a:xfrm>
            <a:off x="5818830" y="4221258"/>
            <a:ext cx="253553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TR" sz="1200" b="0" i="1" dirty="0">
                <a:latin typeface="Century Schoolbook" panose="02040604050505020304" pitchFamily="18" charset="0"/>
              </a:rPr>
              <a:t>Fig. 7: Object in semantic camera</a:t>
            </a:r>
          </a:p>
        </p:txBody>
      </p:sp>
    </p:spTree>
    <p:extLst>
      <p:ext uri="{BB962C8B-B14F-4D97-AF65-F5344CB8AC3E}">
        <p14:creationId xmlns:p14="http://schemas.microsoft.com/office/powerpoint/2010/main" val="4234596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475CE-9D08-7E3F-AB12-3BDF8E0DB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8DDF2601-7902-74C3-F141-75FC2BB5750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191" y="85844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68EB917F-7C22-423A-A909-7B730EAC66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85844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3">
            <a:extLst>
              <a:ext uri="{FF2B5EF4-FFF2-40B4-BE49-F238E27FC236}">
                <a16:creationId xmlns:a16="http://schemas.microsoft.com/office/drawing/2014/main" id="{D2AC4ADC-6DD4-AB21-EC78-D235B0CBC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11" y="415652"/>
            <a:ext cx="7686978" cy="692696"/>
          </a:xfrm>
        </p:spPr>
        <p:txBody>
          <a:bodyPr vert="horz">
            <a:noAutofit/>
          </a:bodyPr>
          <a:lstStyle/>
          <a:p>
            <a:pPr algn="ctr"/>
            <a: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TRAJECTORY PLANNING NODE</a:t>
            </a:r>
            <a:b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b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endParaRPr lang="en-GB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77DED6-9A67-A5BF-1C7B-E4AD3C6B35BF}"/>
              </a:ext>
            </a:extLst>
          </p:cNvPr>
          <p:cNvSpPr/>
          <p:nvPr/>
        </p:nvSpPr>
        <p:spPr>
          <a:xfrm>
            <a:off x="152400" y="6400800"/>
            <a:ext cx="1905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 anchor="ctr">
            <a:noAutofit/>
          </a:bodyPr>
          <a:lstStyle/>
          <a:p>
            <a:pPr marL="0" indent="0" algn="l">
              <a:lnSpc>
                <a:spcPct val="150000"/>
              </a:lnSpc>
              <a:buNone/>
            </a:pPr>
            <a:endParaRPr lang="en-US" dirty="0">
              <a:solidFill>
                <a:prstClr val="black"/>
              </a:solidFill>
              <a:latin typeface="Arial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57A32-6717-3408-F356-4AE1F9896BB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7451" t="11656" r="15686" b="9913"/>
          <a:stretch/>
        </p:blipFill>
        <p:spPr>
          <a:xfrm>
            <a:off x="4876800" y="2019300"/>
            <a:ext cx="3928532" cy="304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2F9B7A-7637-1B3C-BF28-46F27A625CDE}"/>
              </a:ext>
            </a:extLst>
          </p:cNvPr>
          <p:cNvSpPr txBox="1"/>
          <p:nvPr/>
        </p:nvSpPr>
        <p:spPr>
          <a:xfrm>
            <a:off x="179388" y="838200"/>
            <a:ext cx="3935412" cy="54102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just"/>
            <a:r>
              <a:rPr lang="en-US" sz="14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/planner</a:t>
            </a:r>
          </a:p>
          <a:p>
            <a:pPr algn="just"/>
            <a:endParaRPr lang="en-US" sz="14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Retrieves waypoints and velocity parameters from external sources (e.g., config/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trajectory_config.yaml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), algorithms (frontier detector)</a:t>
            </a:r>
          </a:p>
          <a:p>
            <a:pPr algn="just"/>
            <a:endParaRPr lang="en-US" sz="14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Continuously listens to UAV state topic: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/current _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state_est</a:t>
            </a:r>
            <a:endParaRPr lang="en-US" sz="14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4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Uses 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mav_trajectory_generation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for trajectory generation in two modes: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Waypoint Following – Follows predefined waypoints from config/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trajectory_config.yaml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Goal-Based Motion – Activates when the UAV is within 1.5m of the cave entrance.</a:t>
            </a:r>
          </a:p>
          <a:p>
            <a:pPr algn="just"/>
            <a:endParaRPr lang="en-US" sz="140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Reactively adjusts the trajectory based on sensor data.</a:t>
            </a:r>
            <a:endParaRPr lang="en-TR" sz="1600" b="0" dirty="0">
              <a:latin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96FED8-C0E2-2EAE-E37B-10BD9BE0767C}"/>
              </a:ext>
            </a:extLst>
          </p:cNvPr>
          <p:cNvSpPr txBox="1"/>
          <p:nvPr/>
        </p:nvSpPr>
        <p:spPr>
          <a:xfrm>
            <a:off x="5464230" y="5181600"/>
            <a:ext cx="27536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TR" sz="1200" b="0" i="1" dirty="0">
                <a:latin typeface="Century Schoolbook" panose="02040604050505020304" pitchFamily="18" charset="0"/>
              </a:rPr>
              <a:t>Fig. 10: Trajectory planning</a:t>
            </a:r>
          </a:p>
        </p:txBody>
      </p:sp>
    </p:spTree>
    <p:extLst>
      <p:ext uri="{BB962C8B-B14F-4D97-AF65-F5344CB8AC3E}">
        <p14:creationId xmlns:p14="http://schemas.microsoft.com/office/powerpoint/2010/main" val="373375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D0296C-4886-1623-3FA0-6BC86F929B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kt 9" hidden="1">
            <a:extLst>
              <a:ext uri="{FF2B5EF4-FFF2-40B4-BE49-F238E27FC236}">
                <a16:creationId xmlns:a16="http://schemas.microsoft.com/office/drawing/2014/main" id="{9FDDDF19-35C2-4C38-0CA3-0B0EB86BB8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191" y="858441"/>
          <a:ext cx="1191" cy="11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344" imgH="345" progId="TCLayout.ActiveDocument.1">
                  <p:embed/>
                </p:oleObj>
              </mc:Choice>
              <mc:Fallback>
                <p:oleObj name="think-cell Folie" r:id="rId4" imgW="344" imgH="345" progId="TCLayout.ActiveDocument.1">
                  <p:embed/>
                  <p:pic>
                    <p:nvPicPr>
                      <p:cNvPr id="10" name="Objekt 9" hidden="1">
                        <a:extLst>
                          <a:ext uri="{FF2B5EF4-FFF2-40B4-BE49-F238E27FC236}">
                            <a16:creationId xmlns:a16="http://schemas.microsoft.com/office/drawing/2014/main" id="{8DDF2601-7902-74C3-F141-75FC2BB575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1" y="858441"/>
                        <a:ext cx="1191" cy="11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B0AC9FC2-84B9-6C69-BCBA-B38E30706E3B}"/>
              </a:ext>
            </a:extLst>
          </p:cNvPr>
          <p:cNvSpPr/>
          <p:nvPr/>
        </p:nvSpPr>
        <p:spPr>
          <a:xfrm>
            <a:off x="152400" y="6400800"/>
            <a:ext cx="1905000" cy="381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 anchor="ctr">
            <a:noAutofit/>
          </a:bodyPr>
          <a:lstStyle/>
          <a:p>
            <a:pPr marL="0" indent="0" algn="l">
              <a:lnSpc>
                <a:spcPct val="150000"/>
              </a:lnSpc>
              <a:buNone/>
            </a:pPr>
            <a:endParaRPr lang="en-US" dirty="0">
              <a:solidFill>
                <a:prstClr val="black"/>
              </a:solidFill>
              <a:latin typeface="Arial" pitchFamily="34" charset="0"/>
            </a:endParaRPr>
          </a:p>
        </p:txBody>
      </p:sp>
      <p:pic>
        <p:nvPicPr>
          <p:cNvPr id="3" name="Picture 2" descr="A multicolored map of a river&#10;&#10;AI-generated content may be incorrect.">
            <a:extLst>
              <a:ext uri="{FF2B5EF4-FFF2-40B4-BE49-F238E27FC236}">
                <a16:creationId xmlns:a16="http://schemas.microsoft.com/office/drawing/2014/main" id="{7A183D18-4CD9-5590-0945-492059C8B9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9463" y="990600"/>
            <a:ext cx="2812473" cy="19863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470302-8AAE-76ED-6EDE-504912B8D322}"/>
              </a:ext>
            </a:extLst>
          </p:cNvPr>
          <p:cNvSpPr txBox="1"/>
          <p:nvPr/>
        </p:nvSpPr>
        <p:spPr>
          <a:xfrm>
            <a:off x="1638300" y="168954"/>
            <a:ext cx="5867400" cy="4572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l"/>
            <a:r>
              <a:rPr lang="en-US" sz="16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DRONE FRONTIER EXPLORATION NODE</a:t>
            </a:r>
            <a:br>
              <a:rPr lang="en-US" sz="16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br>
              <a:rPr lang="en-US" sz="16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endParaRPr lang="en-TR" sz="1600" b="0" dirty="0">
              <a:latin typeface="Century Schoolbook" panose="020406040505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980261-8AB4-BA4E-5D91-B32915E29FB1}"/>
              </a:ext>
            </a:extLst>
          </p:cNvPr>
          <p:cNvSpPr txBox="1"/>
          <p:nvPr/>
        </p:nvSpPr>
        <p:spPr>
          <a:xfrm>
            <a:off x="187038" y="1791314"/>
            <a:ext cx="5715000" cy="3275372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algn="just"/>
            <a:r>
              <a:rPr lang="en-US" sz="1400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/ </a:t>
            </a:r>
            <a:r>
              <a:rPr lang="en-US" sz="1400" b="1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drone_frontier_exploration</a:t>
            </a:r>
            <a:endParaRPr lang="en-US" sz="1400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2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Implements frontier-based exploration using 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OctoMap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for mapping the environment.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Subscribes to /</a:t>
            </a:r>
            <a:r>
              <a:rPr lang="en-US" sz="140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true_body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for the UAV's current position.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Subscribes to /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octomap_full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for the 3D environment map.</a:t>
            </a:r>
          </a:p>
          <a:p>
            <a:pPr algn="just"/>
            <a:endParaRPr lang="en-US" sz="14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Identifies frontier points (boundaries between known and unknown space).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Selects the largest unexplored region and calculates the centroid as the next goal.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Publishes the goal to the Trajectory Planning Node via /</a:t>
            </a:r>
            <a:r>
              <a:rPr lang="en-US" sz="1400" b="0" dirty="0" err="1">
                <a:latin typeface="Century Schoolbook" panose="02040604050505020304" pitchFamily="18" charset="0"/>
                <a:cs typeface="Times New Roman" panose="02020603050405020304" pitchFamily="18" charset="0"/>
              </a:rPr>
              <a:t>goal_position</a:t>
            </a:r>
            <a:r>
              <a:rPr lang="en-US" sz="1400" b="0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 for navigation.</a:t>
            </a:r>
          </a:p>
          <a:p>
            <a:pPr algn="just"/>
            <a:endParaRPr lang="en-US" sz="1200" b="0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  <a:p>
            <a:pPr algn="just"/>
            <a:endParaRPr lang="en-TR" sz="1200" b="0" dirty="0">
              <a:latin typeface="Century Schoolbook" panose="020406040505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B4A771-B0E1-B163-B549-8577D5BB710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8230" t="11576" r="15310" b="9560"/>
          <a:stretch/>
        </p:blipFill>
        <p:spPr>
          <a:xfrm>
            <a:off x="6099462" y="3618271"/>
            <a:ext cx="2812473" cy="2209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1DAD91-189A-0BDD-EEE9-DB3269ECA6CB}"/>
              </a:ext>
            </a:extLst>
          </p:cNvPr>
          <p:cNvSpPr txBox="1"/>
          <p:nvPr/>
        </p:nvSpPr>
        <p:spPr>
          <a:xfrm>
            <a:off x="6128862" y="3101229"/>
            <a:ext cx="275367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TR" sz="1200" b="0" i="1" dirty="0">
                <a:latin typeface="Century Schoolbook" panose="02040604050505020304" pitchFamily="18" charset="0"/>
              </a:rPr>
              <a:t>Fig. </a:t>
            </a:r>
            <a:r>
              <a:rPr lang="en-TR" sz="1200" i="1" dirty="0">
                <a:latin typeface="Century Schoolbook" panose="02040604050505020304" pitchFamily="18" charset="0"/>
              </a:rPr>
              <a:t>8,9</a:t>
            </a:r>
            <a:r>
              <a:rPr lang="en-TR" sz="1200" b="0" i="1" dirty="0">
                <a:latin typeface="Century Schoolbook" panose="02040604050505020304" pitchFamily="18" charset="0"/>
              </a:rPr>
              <a:t>: Frontier exploration</a:t>
            </a:r>
          </a:p>
        </p:txBody>
      </p:sp>
    </p:spTree>
    <p:extLst>
      <p:ext uri="{BB962C8B-B14F-4D97-AF65-F5344CB8AC3E}">
        <p14:creationId xmlns:p14="http://schemas.microsoft.com/office/powerpoint/2010/main" val="639865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36CB9F-EEA6-6784-B8E1-3094C51DB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511" y="76200"/>
            <a:ext cx="7686978" cy="692696"/>
          </a:xfrm>
        </p:spPr>
        <p:txBody>
          <a:bodyPr/>
          <a:lstStyle/>
          <a:p>
            <a:pPr algn="ctr"/>
            <a: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  <a:t>STATE MACHINE</a:t>
            </a:r>
            <a:br>
              <a:rPr lang="en-US" b="1" dirty="0">
                <a:latin typeface="Century Schoolbook" panose="02040604050505020304" pitchFamily="18" charset="0"/>
                <a:cs typeface="Times New Roman" panose="02020603050405020304" pitchFamily="18" charset="0"/>
              </a:rPr>
            </a:br>
            <a:endParaRPr lang="en-TR" b="1" dirty="0">
              <a:latin typeface="Century Schoolbook" panose="020406040505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black background with white rectangles&#10;&#10;AI-generated content may be incorrect.">
            <a:extLst>
              <a:ext uri="{FF2B5EF4-FFF2-40B4-BE49-F238E27FC236}">
                <a16:creationId xmlns:a16="http://schemas.microsoft.com/office/drawing/2014/main" id="{DCC1F2C2-E9C2-A4C0-2284-044AB2AD8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909187"/>
            <a:ext cx="7162800" cy="50396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3C88FB-96BD-01C0-BE5A-86CC5698D4FE}"/>
              </a:ext>
            </a:extLst>
          </p:cNvPr>
          <p:cNvSpPr txBox="1"/>
          <p:nvPr/>
        </p:nvSpPr>
        <p:spPr>
          <a:xfrm>
            <a:off x="8740877" y="324465"/>
            <a:ext cx="0" cy="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2B9C7F-96A3-63AD-4DAB-82DAAAFA4007}"/>
              </a:ext>
            </a:extLst>
          </p:cNvPr>
          <p:cNvSpPr txBox="1"/>
          <p:nvPr/>
        </p:nvSpPr>
        <p:spPr>
          <a:xfrm>
            <a:off x="8780206" y="462116"/>
            <a:ext cx="0" cy="0"/>
          </a:xfrm>
          <a:prstGeom prst="rect">
            <a:avLst/>
          </a:prstGeom>
          <a:noFill/>
        </p:spPr>
        <p:txBody>
          <a:bodyPr wrap="none" rtlCol="0" anchor="t">
            <a:noAutofit/>
          </a:bodyPr>
          <a:lstStyle/>
          <a:p>
            <a:pPr algn="l"/>
            <a:endParaRPr lang="en-TR" sz="1600" b="0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8686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FSD Template">
  <a:themeElements>
    <a:clrScheme name="TUM Style Guide">
      <a:dk1>
        <a:srgbClr val="000000"/>
      </a:dk1>
      <a:lt1>
        <a:srgbClr val="FFFFFF"/>
      </a:lt1>
      <a:dk2>
        <a:srgbClr val="003359"/>
      </a:dk2>
      <a:lt2>
        <a:srgbClr val="DFEEF9"/>
      </a:lt2>
      <a:accent1>
        <a:srgbClr val="0065BD"/>
      </a:accent1>
      <a:accent2>
        <a:srgbClr val="585858"/>
      </a:accent2>
      <a:accent3>
        <a:srgbClr val="A2AD00"/>
      </a:accent3>
      <a:accent4>
        <a:srgbClr val="E37222"/>
      </a:accent4>
      <a:accent5>
        <a:srgbClr val="DAD7CB"/>
      </a:accent5>
      <a:accent6>
        <a:srgbClr val="64A0C8"/>
      </a:accent6>
      <a:hlink>
        <a:srgbClr val="0000FF"/>
      </a:hlink>
      <a:folHlink>
        <a:srgbClr val="800080"/>
      </a:folHlink>
    </a:clrScheme>
    <a:fontScheme name="TUM Style Gui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tx1"/>
          </a:solidFill>
        </a:ln>
      </a:spPr>
      <a:bodyPr wrap="square">
        <a:noAutofit/>
      </a:bodyPr>
      <a:lstStyle>
        <a:defPPr marL="0" indent="0" algn="l">
          <a:lnSpc>
            <a:spcPct val="150000"/>
          </a:lnSpc>
          <a:buNone/>
          <a:defRPr dirty="0">
            <a:solidFill>
              <a:prstClr val="black"/>
            </a:solidFill>
            <a:latin typeface="Arial" pitchFamily="34" charset="0"/>
          </a:defRPr>
        </a:defPPr>
      </a:lstStyle>
    </a:spDef>
    <a:txDef>
      <a:spPr>
        <a:noFill/>
      </a:spPr>
      <a:bodyPr wrap="square" rtlCol="0" anchor="t">
        <a:noAutofit/>
      </a:bodyPr>
      <a:lstStyle>
        <a:defPPr algn="l">
          <a:defRPr sz="1600" b="0" dirty="0" smtClean="0">
            <a:latin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template_16-9.pptx" id="{058FD391-11E2-4A5A-AD2A-6BE62A04BB0E}" vid="{1A3EDE1F-13AC-4CC4-BD7D-4523F518A545}"/>
    </a:ext>
  </a:extLst>
</a:theme>
</file>

<file path=ppt/theme/theme2.xml><?xml version="1.0" encoding="utf-8"?>
<a:theme xmlns:a="http://schemas.openxmlformats.org/drawingml/2006/main" name="2_FSD Template">
  <a:themeElements>
    <a:clrScheme name="TUM Style Guide">
      <a:dk1>
        <a:srgbClr val="000000"/>
      </a:dk1>
      <a:lt1>
        <a:srgbClr val="FFFFFF"/>
      </a:lt1>
      <a:dk2>
        <a:srgbClr val="003359"/>
      </a:dk2>
      <a:lt2>
        <a:srgbClr val="DFEEF9"/>
      </a:lt2>
      <a:accent1>
        <a:srgbClr val="0065BD"/>
      </a:accent1>
      <a:accent2>
        <a:srgbClr val="585858"/>
      </a:accent2>
      <a:accent3>
        <a:srgbClr val="A2AD00"/>
      </a:accent3>
      <a:accent4>
        <a:srgbClr val="E37222"/>
      </a:accent4>
      <a:accent5>
        <a:srgbClr val="DAD7CB"/>
      </a:accent5>
      <a:accent6>
        <a:srgbClr val="64A0C8"/>
      </a:accent6>
      <a:hlink>
        <a:srgbClr val="0000FF"/>
      </a:hlink>
      <a:folHlink>
        <a:srgbClr val="800080"/>
      </a:folHlink>
    </a:clrScheme>
    <a:fontScheme name="TUM Style Guid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bg1"/>
          </a:solidFill>
        </a:ln>
      </a:spPr>
      <a:bodyPr wrap="square" rtlCol="0" anchor="ctr">
        <a:noAutofit/>
      </a:bodyPr>
      <a:lstStyle>
        <a:defPPr marL="0" indent="0" algn="l">
          <a:lnSpc>
            <a:spcPct val="150000"/>
          </a:lnSpc>
          <a:buNone/>
          <a:defRPr dirty="0">
            <a:solidFill>
              <a:prstClr val="black"/>
            </a:solidFill>
            <a:latin typeface="Arial" pitchFamily="34" charset="0"/>
          </a:defRPr>
        </a:defPPr>
      </a:lstStyle>
    </a:spDef>
    <a:txDef>
      <a:spPr>
        <a:noFill/>
      </a:spPr>
      <a:bodyPr wrap="square" rtlCol="0" anchor="t">
        <a:noAutofit/>
      </a:bodyPr>
      <a:lstStyle>
        <a:defPPr algn="l">
          <a:defRPr sz="1600" b="0" dirty="0" smtClean="0">
            <a:latin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_template_16-9.pptx" id="{058FD391-11E2-4A5A-AD2A-6BE62A04BB0E}" vid="{AE15F648-427D-4A4E-A2A8-E08B6ABE21F1}"/>
    </a:ext>
  </a:extLst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A499C5907AC0B41AD81D790DC112204" ma:contentTypeVersion="4" ma:contentTypeDescription="Ein neues Dokument erstellen." ma:contentTypeScope="" ma:versionID="4fa81716598a24599784c178fa4620e8">
  <xsd:schema xmlns:xsd="http://www.w3.org/2001/XMLSchema" xmlns:xs="http://www.w3.org/2001/XMLSchema" xmlns:p="http://schemas.microsoft.com/office/2006/metadata/properties" xmlns:ns3="d6dec9a4-a8ea-4eaf-b51f-f1d083d041c8" targetNamespace="http://schemas.microsoft.com/office/2006/metadata/properties" ma:root="true" ma:fieldsID="f75c99734f023a7dd5d020ab34050442" ns3:_="">
    <xsd:import namespace="d6dec9a4-a8ea-4eaf-b51f-f1d083d041c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dec9a4-a8ea-4eaf-b51f-f1d083d041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2E8F366-7D0B-4C04-A462-D09A3A892DE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AB4EA3-6CB7-4E02-85AC-71668EBBCC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dec9a4-a8ea-4eaf-b51f-f1d083d041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17A8602-4687-414F-9EEF-63308D115CFE}">
  <ds:schemaRefs>
    <ds:schemaRef ds:uri="http://schemas.microsoft.com/office/2006/documentManagement/types"/>
    <ds:schemaRef ds:uri="http://purl.org/dc/dcmitype/"/>
    <ds:schemaRef ds:uri="d6dec9a4-a8ea-4eaf-b51f-f1d083d041c8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powerpoint_template_4-3</Template>
  <TotalTime>12354</TotalTime>
  <Words>755</Words>
  <Application>Microsoft Office PowerPoint</Application>
  <PresentationFormat>On-screen Show (4:3)</PresentationFormat>
  <Paragraphs>82</Paragraphs>
  <Slides>10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Century Schoolbook</vt:lpstr>
      <vt:lpstr>Courier New</vt:lpstr>
      <vt:lpstr>Wingdings</vt:lpstr>
      <vt:lpstr>Arial</vt:lpstr>
      <vt:lpstr>1_FSD Template</vt:lpstr>
      <vt:lpstr>2_FSD Template</vt:lpstr>
      <vt:lpstr>think-cell Folie</vt:lpstr>
      <vt:lpstr>Autonomous Systems Sub-Terrain Challenge Group 20</vt:lpstr>
      <vt:lpstr>WORKSPACE STRUCTURE</vt:lpstr>
      <vt:lpstr>DESIRED STATE PUBLISHER </vt:lpstr>
      <vt:lpstr>DEPTH IMAGE TO POINT CLOUD  </vt:lpstr>
      <vt:lpstr>POINT CLOUD TO OCTOMAP </vt:lpstr>
      <vt:lpstr>OBJECT DETECTION NODE  </vt:lpstr>
      <vt:lpstr>TRAJECTORY PLANNING NODE  </vt:lpstr>
      <vt:lpstr>PowerPoint Presentation</vt:lpstr>
      <vt:lpstr>STATE MACHINE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Title</dc:title>
  <dc:creator>Erdem Ekinci</dc:creator>
  <cp:lastModifiedBy>Can Uludoğan</cp:lastModifiedBy>
  <cp:revision>63</cp:revision>
  <cp:lastPrinted>2017-10-17T13:47:40Z</cp:lastPrinted>
  <dcterms:created xsi:type="dcterms:W3CDTF">2024-05-23T09:44:30Z</dcterms:created>
  <dcterms:modified xsi:type="dcterms:W3CDTF">2025-03-04T11:22:57Z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0x010100EA499C5907AC0B41AD81D790DC112204</vt:lpwstr>
  </property>
</Properties>
</file>